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820" r:id="rId5"/>
    <p:sldId id="822" r:id="rId6"/>
    <p:sldId id="834" r:id="rId7"/>
    <p:sldId id="835" r:id="rId8"/>
    <p:sldId id="837" r:id="rId9"/>
    <p:sldId id="836" r:id="rId10"/>
    <p:sldId id="838" r:id="rId11"/>
    <p:sldId id="839" r:id="rId12"/>
    <p:sldId id="840" r:id="rId13"/>
    <p:sldId id="841" r:id="rId14"/>
    <p:sldId id="842" r:id="rId15"/>
    <p:sldId id="843" r:id="rId16"/>
    <p:sldId id="844" r:id="rId17"/>
    <p:sldId id="845" r:id="rId18"/>
    <p:sldId id="83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AD9"/>
    <a:srgbClr val="562F08"/>
    <a:srgbClr val="E3CBBA"/>
    <a:srgbClr val="853F00"/>
    <a:srgbClr val="F7F7F7"/>
    <a:srgbClr val="E6E6E6"/>
    <a:srgbClr val="1C1E26"/>
    <a:srgbClr val="303342"/>
    <a:srgbClr val="485F74"/>
    <a:srgbClr val="3546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p:scale>
          <a:sx n="80" d="100"/>
          <a:sy n="80" d="100"/>
        </p:scale>
        <p:origin x="782" y="110"/>
      </p:cViewPr>
      <p:guideLst>
        <p:guide orient="horz" pos="4080"/>
        <p:guide pos="3840"/>
      </p:guideLst>
    </p:cSldViewPr>
  </p:slideViewPr>
  <p:outlineViewPr>
    <p:cViewPr>
      <p:scale>
        <a:sx n="75" d="100"/>
        <a:sy n="75" d="100"/>
      </p:scale>
      <p:origin x="0" y="-18576"/>
    </p:cViewPr>
  </p:outlineViewPr>
  <p:notesTextViewPr>
    <p:cViewPr>
      <p:scale>
        <a:sx n="3" d="2"/>
        <a:sy n="3" d="2"/>
      </p:scale>
      <p:origin x="0" y="0"/>
    </p:cViewPr>
  </p:notesTextViewPr>
  <p:sorterViewPr>
    <p:cViewPr varScale="1">
      <p:scale>
        <a:sx n="1" d="1"/>
        <a:sy n="1" d="1"/>
      </p:scale>
      <p:origin x="0" y="-1757"/>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9/5/2024</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9/5/2024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2</a:t>
            </a:fld>
            <a:endParaRPr lang="en-US" dirty="0"/>
          </a:p>
        </p:txBody>
      </p:sp>
    </p:spTree>
    <p:extLst>
      <p:ext uri="{BB962C8B-B14F-4D97-AF65-F5344CB8AC3E}">
        <p14:creationId xmlns:p14="http://schemas.microsoft.com/office/powerpoint/2010/main" val="3594901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11</a:t>
            </a:fld>
            <a:endParaRPr lang="en-US" dirty="0"/>
          </a:p>
        </p:txBody>
      </p:sp>
    </p:spTree>
    <p:extLst>
      <p:ext uri="{BB962C8B-B14F-4D97-AF65-F5344CB8AC3E}">
        <p14:creationId xmlns:p14="http://schemas.microsoft.com/office/powerpoint/2010/main" val="4132940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12</a:t>
            </a:fld>
            <a:endParaRPr lang="en-US" dirty="0"/>
          </a:p>
        </p:txBody>
      </p:sp>
    </p:spTree>
    <p:extLst>
      <p:ext uri="{BB962C8B-B14F-4D97-AF65-F5344CB8AC3E}">
        <p14:creationId xmlns:p14="http://schemas.microsoft.com/office/powerpoint/2010/main" val="302001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13</a:t>
            </a:fld>
            <a:endParaRPr lang="en-US" dirty="0"/>
          </a:p>
        </p:txBody>
      </p:sp>
    </p:spTree>
    <p:extLst>
      <p:ext uri="{BB962C8B-B14F-4D97-AF65-F5344CB8AC3E}">
        <p14:creationId xmlns:p14="http://schemas.microsoft.com/office/powerpoint/2010/main" val="401186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14</a:t>
            </a:fld>
            <a:endParaRPr lang="en-US" dirty="0"/>
          </a:p>
        </p:txBody>
      </p:sp>
    </p:spTree>
    <p:extLst>
      <p:ext uri="{BB962C8B-B14F-4D97-AF65-F5344CB8AC3E}">
        <p14:creationId xmlns:p14="http://schemas.microsoft.com/office/powerpoint/2010/main" val="418458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3</a:t>
            </a:fld>
            <a:endParaRPr lang="en-US" dirty="0"/>
          </a:p>
        </p:txBody>
      </p:sp>
    </p:spTree>
    <p:extLst>
      <p:ext uri="{BB962C8B-B14F-4D97-AF65-F5344CB8AC3E}">
        <p14:creationId xmlns:p14="http://schemas.microsoft.com/office/powerpoint/2010/main" val="1627868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4</a:t>
            </a:fld>
            <a:endParaRPr lang="en-US" dirty="0"/>
          </a:p>
        </p:txBody>
      </p:sp>
    </p:spTree>
    <p:extLst>
      <p:ext uri="{BB962C8B-B14F-4D97-AF65-F5344CB8AC3E}">
        <p14:creationId xmlns:p14="http://schemas.microsoft.com/office/powerpoint/2010/main" val="415926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5</a:t>
            </a:fld>
            <a:endParaRPr lang="en-US" dirty="0"/>
          </a:p>
        </p:txBody>
      </p:sp>
    </p:spTree>
    <p:extLst>
      <p:ext uri="{BB962C8B-B14F-4D97-AF65-F5344CB8AC3E}">
        <p14:creationId xmlns:p14="http://schemas.microsoft.com/office/powerpoint/2010/main" val="3194541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6</a:t>
            </a:fld>
            <a:endParaRPr lang="en-US" dirty="0"/>
          </a:p>
        </p:txBody>
      </p:sp>
    </p:spTree>
    <p:extLst>
      <p:ext uri="{BB962C8B-B14F-4D97-AF65-F5344CB8AC3E}">
        <p14:creationId xmlns:p14="http://schemas.microsoft.com/office/powerpoint/2010/main" val="1371693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7</a:t>
            </a:fld>
            <a:endParaRPr lang="en-US" dirty="0"/>
          </a:p>
        </p:txBody>
      </p:sp>
    </p:spTree>
    <p:extLst>
      <p:ext uri="{BB962C8B-B14F-4D97-AF65-F5344CB8AC3E}">
        <p14:creationId xmlns:p14="http://schemas.microsoft.com/office/powerpoint/2010/main" val="206064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8</a:t>
            </a:fld>
            <a:endParaRPr lang="en-US" dirty="0"/>
          </a:p>
        </p:txBody>
      </p:sp>
    </p:spTree>
    <p:extLst>
      <p:ext uri="{BB962C8B-B14F-4D97-AF65-F5344CB8AC3E}">
        <p14:creationId xmlns:p14="http://schemas.microsoft.com/office/powerpoint/2010/main" val="1856144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9</a:t>
            </a:fld>
            <a:endParaRPr lang="en-US" dirty="0"/>
          </a:p>
        </p:txBody>
      </p:sp>
    </p:spTree>
    <p:extLst>
      <p:ext uri="{BB962C8B-B14F-4D97-AF65-F5344CB8AC3E}">
        <p14:creationId xmlns:p14="http://schemas.microsoft.com/office/powerpoint/2010/main" val="290164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220CB7-DCA5-4E5B-97F1-300CDD8D2AAB}" type="slidenum">
              <a:rPr lang="en-US" smtClean="0"/>
              <a:t>10</a:t>
            </a:fld>
            <a:endParaRPr lang="en-US" dirty="0"/>
          </a:p>
        </p:txBody>
      </p:sp>
    </p:spTree>
    <p:extLst>
      <p:ext uri="{BB962C8B-B14F-4D97-AF65-F5344CB8AC3E}">
        <p14:creationId xmlns:p14="http://schemas.microsoft.com/office/powerpoint/2010/main" val="355518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accent1">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838200" y="4848351"/>
            <a:ext cx="10515600" cy="762338"/>
          </a:xfrm>
        </p:spPr>
        <p:txBody>
          <a:bodyPr>
            <a:normAutofit/>
          </a:bodyPr>
          <a:lstStyle>
            <a:lvl1pPr algn="ctr">
              <a:defRPr sz="1800" b="1" cap="all" spc="600" normalizeH="0" baseline="0">
                <a:solidFill>
                  <a:schemeClr val="accent3">
                    <a:lumMod val="10000"/>
                    <a:lumOff val="90000"/>
                  </a:schemeClr>
                </a:solidFill>
                <a:latin typeface="+mn-lt"/>
              </a:defRPr>
            </a:lvl1pPr>
          </a:lstStyle>
          <a:p>
            <a:r>
              <a:rPr lang="en-US" dirty="0"/>
              <a:t>Add title here</a:t>
            </a:r>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4381500" y="1500330"/>
            <a:ext cx="3429000" cy="3255264"/>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1158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4">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9510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6" name="Content Placeholder 5">
            <a:extLst>
              <a:ext uri="{FF2B5EF4-FFF2-40B4-BE49-F238E27FC236}">
                <a16:creationId xmlns:a16="http://schemas.microsoft.com/office/drawing/2014/main" id="{0D885A36-9B2E-CD52-C188-43035C62D7D2}"/>
              </a:ext>
            </a:extLst>
          </p:cNvPr>
          <p:cNvSpPr>
            <a:spLocks noGrp="1"/>
          </p:cNvSpPr>
          <p:nvPr>
            <p:ph sz="quarter" idx="25"/>
          </p:nvPr>
        </p:nvSpPr>
        <p:spPr>
          <a:xfrm>
            <a:off x="1022350" y="1584960"/>
            <a:ext cx="10146806" cy="4429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464839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cus Points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23908" y="368658"/>
            <a:ext cx="6228732" cy="830221"/>
          </a:xfrm>
        </p:spPr>
        <p:txBody>
          <a:bodyPr tIns="0" bIns="0" anchor="ctr">
            <a:normAutofit/>
          </a:bodyPr>
          <a:lstStyle>
            <a:lvl1pPr algn="l">
              <a:lnSpc>
                <a:spcPct val="100000"/>
              </a:lnSpc>
              <a:defRPr sz="3600" b="0" cap="all" spc="0" normalizeH="0" baseline="0">
                <a:solidFill>
                  <a:schemeClr val="tx1"/>
                </a:solidFill>
                <a:latin typeface="+mj-lt"/>
              </a:defRPr>
            </a:lvl1pPr>
          </a:lstStyle>
          <a:p>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23906" y="1430936"/>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Text Placeholder 7">
            <a:extLst>
              <a:ext uri="{FF2B5EF4-FFF2-40B4-BE49-F238E27FC236}">
                <a16:creationId xmlns:a16="http://schemas.microsoft.com/office/drawing/2014/main" id="{B2619741-BE88-A22C-6A3B-780557621AD1}"/>
              </a:ext>
            </a:extLst>
          </p:cNvPr>
          <p:cNvSpPr>
            <a:spLocks noGrp="1"/>
          </p:cNvSpPr>
          <p:nvPr>
            <p:ph type="body" sz="quarter" idx="26" hasCustomPrompt="1"/>
          </p:nvPr>
        </p:nvSpPr>
        <p:spPr>
          <a:xfrm>
            <a:off x="923906" y="2029538"/>
            <a:ext cx="6228732" cy="1090763"/>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923906" y="3218958"/>
            <a:ext cx="6228732" cy="344009"/>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49F0960D-533E-D280-6096-A2F8BAC7AE71}"/>
              </a:ext>
            </a:extLst>
          </p:cNvPr>
          <p:cNvSpPr>
            <a:spLocks noGrp="1"/>
          </p:cNvSpPr>
          <p:nvPr>
            <p:ph type="body" sz="quarter" idx="27" hasCustomPrompt="1"/>
          </p:nvPr>
        </p:nvSpPr>
        <p:spPr>
          <a:xfrm>
            <a:off x="923906" y="3640657"/>
            <a:ext cx="6228732" cy="344009"/>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923906" y="4073211"/>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1" name="Text Placeholder 7">
            <a:extLst>
              <a:ext uri="{FF2B5EF4-FFF2-40B4-BE49-F238E27FC236}">
                <a16:creationId xmlns:a16="http://schemas.microsoft.com/office/drawing/2014/main" id="{31BF306D-A7D8-5086-F014-05405FA67D6D}"/>
              </a:ext>
            </a:extLst>
          </p:cNvPr>
          <p:cNvSpPr>
            <a:spLocks noGrp="1"/>
          </p:cNvSpPr>
          <p:nvPr>
            <p:ph type="body" sz="quarter" idx="28" hasCustomPrompt="1"/>
          </p:nvPr>
        </p:nvSpPr>
        <p:spPr>
          <a:xfrm>
            <a:off x="923906" y="4675595"/>
            <a:ext cx="6228732" cy="1154882"/>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8036560" y="-1"/>
            <a:ext cx="415544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8036559" y="5243332"/>
            <a:ext cx="4155440"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858978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tx2">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6967222" y="2247391"/>
            <a:ext cx="4434840" cy="762338"/>
          </a:xfrm>
          <a:noFill/>
        </p:spPr>
        <p:txBody>
          <a:bodyPr>
            <a:normAutofit/>
          </a:bodyPr>
          <a:lstStyle>
            <a:lvl1pPr algn="l">
              <a:defRPr sz="4800" b="1" cap="all" spc="0" normalizeH="0" baseline="0">
                <a:solidFill>
                  <a:schemeClr val="accent3">
                    <a:lumMod val="10000"/>
                    <a:lumOff val="90000"/>
                  </a:schemeClr>
                </a:solidFill>
                <a:latin typeface="+mj-lt"/>
              </a:defRPr>
            </a:lvl1pPr>
          </a:lstStyle>
          <a:p>
            <a:r>
              <a:rPr lang="en-US" dirty="0"/>
              <a:t>Add title </a:t>
            </a:r>
          </a:p>
        </p:txBody>
      </p:sp>
      <p:sp>
        <p:nvSpPr>
          <p:cNvPr id="11" name="Picture Placeholder 10">
            <a:extLst>
              <a:ext uri="{FF2B5EF4-FFF2-40B4-BE49-F238E27FC236}">
                <a16:creationId xmlns:a16="http://schemas.microsoft.com/office/drawing/2014/main" id="{730BD47C-1743-A31A-6F2A-BEBB24F22AB3}"/>
              </a:ext>
            </a:extLst>
          </p:cNvPr>
          <p:cNvSpPr>
            <a:spLocks noGrp="1" noChangeAspect="1"/>
          </p:cNvSpPr>
          <p:nvPr>
            <p:ph type="pic" sz="quarter" idx="11"/>
          </p:nvPr>
        </p:nvSpPr>
        <p:spPr>
          <a:xfrm>
            <a:off x="1516380" y="1730247"/>
            <a:ext cx="3657600" cy="3472282"/>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5810CE0D-B662-5180-72B1-8363C2E1BDE3}"/>
              </a:ext>
            </a:extLst>
          </p:cNvPr>
          <p:cNvSpPr>
            <a:spLocks noGrp="1"/>
          </p:cNvSpPr>
          <p:nvPr>
            <p:ph type="body" sz="quarter" idx="17" hasCustomPrompt="1"/>
          </p:nvPr>
        </p:nvSpPr>
        <p:spPr>
          <a:xfrm>
            <a:off x="6967222" y="3258237"/>
            <a:ext cx="4434840" cy="368884"/>
          </a:xfrm>
          <a:noFill/>
        </p:spPr>
        <p:txBody>
          <a:bodyPr lIns="91440" tIns="0" rIns="91440" bIns="0" anchor="ctr">
            <a:normAutofit/>
          </a:bodyPr>
          <a:lstStyle>
            <a:lvl1pPr marL="0" indent="0" algn="l">
              <a:lnSpc>
                <a:spcPct val="100000"/>
              </a:lnSpc>
              <a:spcBef>
                <a:spcPts val="0"/>
              </a:spcBef>
              <a:buNone/>
              <a:defRPr sz="1600" b="1" cap="all"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D092BFD6-74C7-2D2A-4F93-95F4341BABE0}"/>
              </a:ext>
            </a:extLst>
          </p:cNvPr>
          <p:cNvSpPr>
            <a:spLocks noGrp="1"/>
          </p:cNvSpPr>
          <p:nvPr>
            <p:ph type="body" sz="quarter" idx="18" hasCustomPrompt="1"/>
          </p:nvPr>
        </p:nvSpPr>
        <p:spPr>
          <a:xfrm>
            <a:off x="6967222" y="3748147"/>
            <a:ext cx="4434840" cy="1454381"/>
          </a:xfrm>
          <a:noFill/>
        </p:spPr>
        <p:txBody>
          <a:bodyPr lIns="91440" tIns="0" rIns="91440" bIns="0" anchor="t">
            <a:normAutofit/>
          </a:bodyPr>
          <a:lstStyle>
            <a:lvl1pPr marL="0" indent="0" algn="l">
              <a:lnSpc>
                <a:spcPct val="100000"/>
              </a:lnSpc>
              <a:spcBef>
                <a:spcPts val="0"/>
              </a:spcBef>
              <a:spcAft>
                <a:spcPts val="800"/>
              </a:spcAft>
              <a:buNone/>
              <a:defRPr sz="1400" b="1" cap="none"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Tree>
    <p:extLst>
      <p:ext uri="{BB962C8B-B14F-4D97-AF65-F5344CB8AC3E}">
        <p14:creationId xmlns:p14="http://schemas.microsoft.com/office/powerpoint/2010/main" val="1626753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A29B-5AE9-CB8D-8A2B-144DBB8BCB5A}"/>
              </a:ext>
            </a:extLst>
          </p:cNvPr>
          <p:cNvSpPr>
            <a:spLocks noGrp="1"/>
          </p:cNvSpPr>
          <p:nvPr>
            <p:ph type="title" hasCustomPrompt="1"/>
          </p:nvPr>
        </p:nvSpPr>
        <p:spPr>
          <a:xfrm>
            <a:off x="543043" y="365125"/>
            <a:ext cx="11100126" cy="1325563"/>
          </a:xfrm>
        </p:spPr>
        <p:txBody>
          <a:bodyPr/>
          <a:lstStyle>
            <a:lvl1pPr>
              <a:defRPr cap="all" baseline="0"/>
            </a:lvl1pPr>
          </a:lstStyle>
          <a:p>
            <a:r>
              <a:rPr lang="en-US" dirty="0"/>
              <a:t>Add title here</a:t>
            </a:r>
          </a:p>
        </p:txBody>
      </p:sp>
      <p:sp>
        <p:nvSpPr>
          <p:cNvPr id="6" name="Footer Placeholder 4">
            <a:extLst>
              <a:ext uri="{FF2B5EF4-FFF2-40B4-BE49-F238E27FC236}">
                <a16:creationId xmlns:a16="http://schemas.microsoft.com/office/drawing/2014/main" id="{BF0432AB-307E-C133-AB03-5B6286B22958}"/>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7" name="Slide Number Placeholder 5">
            <a:extLst>
              <a:ext uri="{FF2B5EF4-FFF2-40B4-BE49-F238E27FC236}">
                <a16:creationId xmlns:a16="http://schemas.microsoft.com/office/drawing/2014/main" id="{FB1DDF95-5C6A-BFC2-3D73-E19530C8DA61}"/>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25109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393784" y="1017127"/>
            <a:ext cx="3259239" cy="638050"/>
          </a:xfrm>
        </p:spPr>
        <p:txBody>
          <a:bodyPr tIns="0" bIns="0" anchor="b">
            <a:normAutofit/>
          </a:bodyPr>
          <a:lstStyle>
            <a:lvl1pPr algn="l">
              <a:lnSpc>
                <a:spcPct val="70000"/>
              </a:lnSpc>
              <a:defRPr sz="3600" b="1" cap="all" spc="0" normalizeH="0" baseline="0">
                <a:solidFill>
                  <a:schemeClr val="tx1"/>
                </a:solidFill>
                <a:latin typeface="+mj-lt"/>
              </a:defRPr>
            </a:lvl1pPr>
          </a:lstStyle>
          <a:p>
            <a:r>
              <a:rPr lang="en-US" dirty="0"/>
              <a:t>Add title</a:t>
            </a:r>
          </a:p>
        </p:txBody>
      </p:sp>
      <p:sp>
        <p:nvSpPr>
          <p:cNvPr id="6" name="Text Placeholder 5">
            <a:extLst>
              <a:ext uri="{FF2B5EF4-FFF2-40B4-BE49-F238E27FC236}">
                <a16:creationId xmlns:a16="http://schemas.microsoft.com/office/drawing/2014/main" id="{41C420D7-C2DD-AA2E-0967-246BCAC712CC}"/>
              </a:ext>
            </a:extLst>
          </p:cNvPr>
          <p:cNvSpPr>
            <a:spLocks noGrp="1"/>
          </p:cNvSpPr>
          <p:nvPr>
            <p:ph type="body" sz="quarter" idx="12" hasCustomPrompt="1"/>
          </p:nvPr>
        </p:nvSpPr>
        <p:spPr>
          <a:xfrm>
            <a:off x="1393784" y="1667337"/>
            <a:ext cx="3259138" cy="1635155"/>
          </a:xfrm>
        </p:spPr>
        <p:txBody>
          <a:bodyPr tIns="0">
            <a:normAutofit/>
          </a:bodyPr>
          <a:lstStyle>
            <a:lvl1pPr marL="0" indent="0">
              <a:lnSpc>
                <a:spcPct val="80000"/>
              </a:lnSpc>
              <a:spcBef>
                <a:spcPts val="0"/>
              </a:spcBef>
              <a:buNone/>
              <a:defRPr sz="5400" b="0" cap="all" baseline="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826643" y="-1"/>
            <a:ext cx="6146157" cy="3452149"/>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A7CCA433-95E2-FC02-373D-296793B7441B}"/>
              </a:ext>
              <a:ext uri="{C183D7F6-B498-43B3-948B-1728B52AA6E4}">
                <adec:decorative xmlns:adec="http://schemas.microsoft.com/office/drawing/2017/decorative" val="1"/>
              </a:ext>
            </a:extLst>
          </p:cNvPr>
          <p:cNvSpPr/>
          <p:nvPr userDrawn="1"/>
        </p:nvSpPr>
        <p:spPr>
          <a:xfrm>
            <a:off x="10959533" y="1"/>
            <a:ext cx="1232467" cy="345214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9734D26-5CDD-1D72-F4F5-4E8F2E8A71B5}"/>
              </a:ext>
              <a:ext uri="{C183D7F6-B498-43B3-948B-1728B52AA6E4}">
                <adec:decorative xmlns:adec="http://schemas.microsoft.com/office/drawing/2017/decorative" val="1"/>
              </a:ext>
            </a:extLst>
          </p:cNvPr>
          <p:cNvSpPr/>
          <p:nvPr userDrawn="1"/>
        </p:nvSpPr>
        <p:spPr>
          <a:xfrm>
            <a:off x="0" y="3452149"/>
            <a:ext cx="1232467" cy="3405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1196049" y="3452149"/>
            <a:ext cx="6146157" cy="3423213"/>
          </a:xfrm>
          <a:noFill/>
        </p:spPr>
        <p:txBody>
          <a:bodyPr anchor="ctr">
            <a:normAutofit/>
          </a:bodyPr>
          <a:lstStyle>
            <a:lvl1pPr marL="0" indent="0" algn="ctr">
              <a:buNone/>
              <a:defRPr sz="20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8438165" y="3831219"/>
            <a:ext cx="2719830" cy="2638706"/>
          </a:xfrm>
        </p:spPr>
        <p:txBody>
          <a:bodyPr anchor="ctr">
            <a:normAutofit/>
          </a:bodyPr>
          <a:lstStyle>
            <a:lvl1pPr marL="0" indent="0" algn="l">
              <a:lnSpc>
                <a:spcPct val="12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Click to add text</a:t>
            </a:r>
          </a:p>
        </p:txBody>
      </p:sp>
    </p:spTree>
    <p:extLst>
      <p:ext uri="{BB962C8B-B14F-4D97-AF65-F5344CB8AC3E}">
        <p14:creationId xmlns:p14="http://schemas.microsoft.com/office/powerpoint/2010/main" val="37313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bg1">
            <a:alpha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1" y="-1"/>
            <a:ext cx="12191999" cy="1649977"/>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accent3">
                    <a:lumMod val="10000"/>
                    <a:lumOff val="90000"/>
                  </a:schemeClr>
                </a:solidFill>
                <a:latin typeface="+mj-lt"/>
              </a:defRPr>
            </a:lvl1pPr>
          </a:lstStyle>
          <a:p>
            <a:r>
              <a:rPr lang="en-US" dirty="0"/>
              <a:t>Add title here</a:t>
            </a:r>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952012"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52012"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6" name="Text Placeholder 7">
            <a:extLst>
              <a:ext uri="{FF2B5EF4-FFF2-40B4-BE49-F238E27FC236}">
                <a16:creationId xmlns:a16="http://schemas.microsoft.com/office/drawing/2014/main" id="{BFEE9A33-86BC-1ACB-FD12-3D125D7AC62B}"/>
              </a:ext>
            </a:extLst>
          </p:cNvPr>
          <p:cNvSpPr>
            <a:spLocks noGrp="1"/>
          </p:cNvSpPr>
          <p:nvPr>
            <p:ph type="body" sz="quarter" idx="19" hasCustomPrompt="1"/>
          </p:nvPr>
        </p:nvSpPr>
        <p:spPr>
          <a:xfrm>
            <a:off x="306752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3067529"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7" name="Text Placeholder 7">
            <a:extLst>
              <a:ext uri="{FF2B5EF4-FFF2-40B4-BE49-F238E27FC236}">
                <a16:creationId xmlns:a16="http://schemas.microsoft.com/office/drawing/2014/main" id="{34C8324F-73B9-5F50-2F8B-86B0683A48CF}"/>
              </a:ext>
            </a:extLst>
          </p:cNvPr>
          <p:cNvSpPr>
            <a:spLocks noGrp="1"/>
          </p:cNvSpPr>
          <p:nvPr>
            <p:ph type="body" sz="quarter" idx="20" hasCustomPrompt="1"/>
          </p:nvPr>
        </p:nvSpPr>
        <p:spPr>
          <a:xfrm>
            <a:off x="5183046"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83046"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8" name="Text Placeholder 7">
            <a:extLst>
              <a:ext uri="{FF2B5EF4-FFF2-40B4-BE49-F238E27FC236}">
                <a16:creationId xmlns:a16="http://schemas.microsoft.com/office/drawing/2014/main" id="{30371E6D-BAFA-5426-4D03-3E4D6EA4E03B}"/>
              </a:ext>
            </a:extLst>
          </p:cNvPr>
          <p:cNvSpPr>
            <a:spLocks noGrp="1"/>
          </p:cNvSpPr>
          <p:nvPr>
            <p:ph type="body" sz="quarter" idx="21" hasCustomPrompt="1"/>
          </p:nvPr>
        </p:nvSpPr>
        <p:spPr>
          <a:xfrm>
            <a:off x="7298563"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298563"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9" name="Text Placeholder 7">
            <a:extLst>
              <a:ext uri="{FF2B5EF4-FFF2-40B4-BE49-F238E27FC236}">
                <a16:creationId xmlns:a16="http://schemas.microsoft.com/office/drawing/2014/main" id="{ED35E594-AF24-811C-7ECB-E0BC86C3A35F}"/>
              </a:ext>
            </a:extLst>
          </p:cNvPr>
          <p:cNvSpPr>
            <a:spLocks noGrp="1"/>
          </p:cNvSpPr>
          <p:nvPr>
            <p:ph type="body" sz="quarter" idx="22" hasCustomPrompt="1"/>
          </p:nvPr>
        </p:nvSpPr>
        <p:spPr>
          <a:xfrm>
            <a:off x="941407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414079" y="3151488"/>
            <a:ext cx="1849061" cy="1076446"/>
          </a:xfrm>
          <a:solidFill>
            <a:schemeClr val="accent1">
              <a:alpha val="25000"/>
            </a:schemeClr>
          </a:solidFill>
        </p:spPr>
        <p:txBody>
          <a:bodyPr lIns="182880" tIns="0" rIns="18288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0" name="Text Placeholder 7">
            <a:extLst>
              <a:ext uri="{FF2B5EF4-FFF2-40B4-BE49-F238E27FC236}">
                <a16:creationId xmlns:a16="http://schemas.microsoft.com/office/drawing/2014/main" id="{FED80DC6-E45B-98F5-D668-F7E0728080D1}"/>
              </a:ext>
            </a:extLst>
          </p:cNvPr>
          <p:cNvSpPr>
            <a:spLocks noGrp="1"/>
          </p:cNvSpPr>
          <p:nvPr>
            <p:ph type="body" sz="quarter" idx="23" hasCustomPrompt="1"/>
          </p:nvPr>
        </p:nvSpPr>
        <p:spPr>
          <a:xfrm>
            <a:off x="4433104" y="4942244"/>
            <a:ext cx="3345083" cy="642687"/>
          </a:xfrm>
          <a:solidFill>
            <a:schemeClr val="accent1"/>
          </a:solidFill>
        </p:spPr>
        <p:txBody>
          <a:bodyPr lIns="274320" tIns="0" rIns="274320" bIns="0" anchor="ctr">
            <a:normAutofit/>
          </a:bodyPr>
          <a:lstStyle>
            <a:lvl1pPr marL="0" indent="0" algn="ctr">
              <a:lnSpc>
                <a:spcPct val="120000"/>
              </a:lnSpc>
              <a:spcBef>
                <a:spcPts val="0"/>
              </a:spcBef>
              <a:buNone/>
              <a:defRPr sz="24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710748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7" name="Text Placeholder 7">
            <a:extLst>
              <a:ext uri="{FF2B5EF4-FFF2-40B4-BE49-F238E27FC236}">
                <a16:creationId xmlns:a16="http://schemas.microsoft.com/office/drawing/2014/main" id="{706FB3F8-975F-CDE6-AD5A-41A6C4AEFA07}"/>
              </a:ext>
            </a:extLst>
          </p:cNvPr>
          <p:cNvSpPr>
            <a:spLocks noGrp="1"/>
          </p:cNvSpPr>
          <p:nvPr>
            <p:ph type="body" sz="quarter" idx="25" hasCustomPrompt="1"/>
          </p:nvPr>
        </p:nvSpPr>
        <p:spPr>
          <a:xfrm>
            <a:off x="952011" y="1204943"/>
            <a:ext cx="10252763" cy="356556"/>
          </a:xfrm>
          <a:noFill/>
        </p:spPr>
        <p:txBody>
          <a:bodyPr lIns="91440" tIns="0" rIns="91440" bIns="0" anchor="t">
            <a:normAutofit/>
          </a:bodyPr>
          <a:lstStyle>
            <a:lvl1pPr marL="0" indent="0" algn="ctr">
              <a:lnSpc>
                <a:spcPct val="100000"/>
              </a:lnSpc>
              <a:spcBef>
                <a:spcPts val="0"/>
              </a:spcBef>
              <a:buNone/>
              <a:defRPr sz="1600" b="1" cap="all" baseline="0">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subtitle here</a:t>
            </a:r>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838306"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1224504"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764168"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8" name="Chart Placeholder 23">
            <a:extLst>
              <a:ext uri="{FF2B5EF4-FFF2-40B4-BE49-F238E27FC236}">
                <a16:creationId xmlns:a16="http://schemas.microsoft.com/office/drawing/2014/main" id="{EAFEEDA8-9219-BD40-C230-E92998E15A23}"/>
              </a:ext>
            </a:extLst>
          </p:cNvPr>
          <p:cNvSpPr>
            <a:spLocks noGrp="1"/>
          </p:cNvSpPr>
          <p:nvPr>
            <p:ph type="chart" sz="quarter" idx="26"/>
          </p:nvPr>
        </p:nvSpPr>
        <p:spPr>
          <a:xfrm>
            <a:off x="3025009"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6" name="Text Placeholder 7">
            <a:extLst>
              <a:ext uri="{FF2B5EF4-FFF2-40B4-BE49-F238E27FC236}">
                <a16:creationId xmlns:a16="http://schemas.microsoft.com/office/drawing/2014/main" id="{920430E8-C9E5-7571-B3E8-A14938C6E4E6}"/>
              </a:ext>
            </a:extLst>
          </p:cNvPr>
          <p:cNvSpPr>
            <a:spLocks noGrp="1"/>
          </p:cNvSpPr>
          <p:nvPr>
            <p:ph type="body" sz="quarter" idx="19" hasCustomPrompt="1"/>
          </p:nvPr>
        </p:nvSpPr>
        <p:spPr>
          <a:xfrm>
            <a:off x="3415617"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2955280"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9" name="Chart Placeholder 23">
            <a:extLst>
              <a:ext uri="{FF2B5EF4-FFF2-40B4-BE49-F238E27FC236}">
                <a16:creationId xmlns:a16="http://schemas.microsoft.com/office/drawing/2014/main" id="{9C9FDEE4-E778-B309-F78A-B097A62D3B10}"/>
              </a:ext>
            </a:extLst>
          </p:cNvPr>
          <p:cNvSpPr>
            <a:spLocks noGrp="1"/>
          </p:cNvSpPr>
          <p:nvPr>
            <p:ph type="chart" sz="quarter" idx="27"/>
          </p:nvPr>
        </p:nvSpPr>
        <p:spPr>
          <a:xfrm>
            <a:off x="5216862"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0" name="Text Placeholder 7">
            <a:extLst>
              <a:ext uri="{FF2B5EF4-FFF2-40B4-BE49-F238E27FC236}">
                <a16:creationId xmlns:a16="http://schemas.microsoft.com/office/drawing/2014/main" id="{820D3608-9448-F8A1-E942-E798931A980A}"/>
              </a:ext>
            </a:extLst>
          </p:cNvPr>
          <p:cNvSpPr>
            <a:spLocks noGrp="1"/>
          </p:cNvSpPr>
          <p:nvPr>
            <p:ph type="body" sz="quarter" idx="20" hasCustomPrompt="1"/>
          </p:nvPr>
        </p:nvSpPr>
        <p:spPr>
          <a:xfrm>
            <a:off x="5606729"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46392"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0" name="Chart Placeholder 23">
            <a:extLst>
              <a:ext uri="{FF2B5EF4-FFF2-40B4-BE49-F238E27FC236}">
                <a16:creationId xmlns:a16="http://schemas.microsoft.com/office/drawing/2014/main" id="{4B5D9EAC-E1E4-971C-4DCF-F4BA495E30D6}"/>
              </a:ext>
            </a:extLst>
          </p:cNvPr>
          <p:cNvSpPr>
            <a:spLocks noGrp="1"/>
          </p:cNvSpPr>
          <p:nvPr>
            <p:ph type="chart" sz="quarter" idx="28"/>
          </p:nvPr>
        </p:nvSpPr>
        <p:spPr>
          <a:xfrm>
            <a:off x="7403565"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1" name="Text Placeholder 7">
            <a:extLst>
              <a:ext uri="{FF2B5EF4-FFF2-40B4-BE49-F238E27FC236}">
                <a16:creationId xmlns:a16="http://schemas.microsoft.com/office/drawing/2014/main" id="{8052DFEB-4583-7D49-EB81-F63A70289A6A}"/>
              </a:ext>
            </a:extLst>
          </p:cNvPr>
          <p:cNvSpPr>
            <a:spLocks noGrp="1"/>
          </p:cNvSpPr>
          <p:nvPr>
            <p:ph type="body" sz="quarter" idx="21" hasCustomPrompt="1"/>
          </p:nvPr>
        </p:nvSpPr>
        <p:spPr>
          <a:xfrm>
            <a:off x="7797841"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337504"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1" name="Chart Placeholder 23">
            <a:extLst>
              <a:ext uri="{FF2B5EF4-FFF2-40B4-BE49-F238E27FC236}">
                <a16:creationId xmlns:a16="http://schemas.microsoft.com/office/drawing/2014/main" id="{8D104B7B-2C5C-79FE-3E90-69E9EE2BD36B}"/>
              </a:ext>
            </a:extLst>
          </p:cNvPr>
          <p:cNvSpPr>
            <a:spLocks noGrp="1"/>
          </p:cNvSpPr>
          <p:nvPr>
            <p:ph type="chart" sz="quarter" idx="29"/>
          </p:nvPr>
        </p:nvSpPr>
        <p:spPr>
          <a:xfrm>
            <a:off x="9602753" y="1692604"/>
            <a:ext cx="1700784" cy="1536192"/>
          </a:xfrm>
        </p:spPr>
        <p:txBody>
          <a:bodyPr>
            <a:normAutofit/>
          </a:bodyPr>
          <a:lstStyle>
            <a:lvl1pPr marL="0" indent="0" algn="ctr">
              <a:buNone/>
              <a:defRPr sz="1600"/>
            </a:lvl1pPr>
          </a:lstStyle>
          <a:p>
            <a:r>
              <a:rPr lang="en-US"/>
              <a:t>Click icon to add chart</a:t>
            </a:r>
            <a:endParaRPr lang="en-US" dirty="0"/>
          </a:p>
        </p:txBody>
      </p:sp>
      <p:sp>
        <p:nvSpPr>
          <p:cNvPr id="12" name="Text Placeholder 7">
            <a:extLst>
              <a:ext uri="{FF2B5EF4-FFF2-40B4-BE49-F238E27FC236}">
                <a16:creationId xmlns:a16="http://schemas.microsoft.com/office/drawing/2014/main" id="{60F91EA5-D9F1-14B5-2383-469320ED8938}"/>
              </a:ext>
            </a:extLst>
          </p:cNvPr>
          <p:cNvSpPr>
            <a:spLocks noGrp="1"/>
          </p:cNvSpPr>
          <p:nvPr>
            <p:ph type="body" sz="quarter" idx="22" hasCustomPrompt="1"/>
          </p:nvPr>
        </p:nvSpPr>
        <p:spPr>
          <a:xfrm>
            <a:off x="9988952"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528615"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18570" y="3865563"/>
            <a:ext cx="10186205" cy="2246312"/>
          </a:xfrm>
        </p:spPr>
        <p:txBody>
          <a:bodyPr>
            <a:normAutofit/>
          </a:bodyPr>
          <a:lstStyle>
            <a:lvl1pPr marL="0" indent="0" algn="ctr">
              <a:buNone/>
              <a:defRPr sz="2000"/>
            </a:lvl1pPr>
          </a:lstStyle>
          <a:p>
            <a:r>
              <a:rPr lang="en-US"/>
              <a:t>Click icon to add table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358563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cus Points">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05188" y="1806487"/>
            <a:ext cx="4932625" cy="638050"/>
          </a:xfrm>
        </p:spPr>
        <p:txBody>
          <a:bodyPr tIns="0" bIns="0" anchor="ctr">
            <a:normAutofit/>
          </a:bodyPr>
          <a:lstStyle>
            <a:lvl1pPr algn="l">
              <a:lnSpc>
                <a:spcPct val="100000"/>
              </a:lnSpc>
              <a:defRPr sz="3200" b="1" cap="all" spc="0" normalizeH="0" baseline="0">
                <a:solidFill>
                  <a:schemeClr val="tx1"/>
                </a:solidFill>
                <a:latin typeface="+mj-lt"/>
              </a:defRPr>
            </a:lvl1pPr>
          </a:lstStyle>
          <a:p>
            <a:r>
              <a:rPr lang="en-US" dirty="0"/>
              <a:t>Add title here</a:t>
            </a:r>
          </a:p>
        </p:txBody>
      </p:sp>
      <p:sp>
        <p:nvSpPr>
          <p:cNvPr id="24" name="Picture Placeholder 23">
            <a:extLst>
              <a:ext uri="{FF2B5EF4-FFF2-40B4-BE49-F238E27FC236}">
                <a16:creationId xmlns:a16="http://schemas.microsoft.com/office/drawing/2014/main" id="{C26F2423-DF97-D100-BE6D-29D9EE15BA97}"/>
              </a:ext>
            </a:extLst>
          </p:cNvPr>
          <p:cNvSpPr>
            <a:spLocks noGrp="1"/>
          </p:cNvSpPr>
          <p:nvPr>
            <p:ph type="pic" sz="quarter" idx="26"/>
          </p:nvPr>
        </p:nvSpPr>
        <p:spPr>
          <a:xfrm>
            <a:off x="1039613" y="2821450"/>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1651312" y="2809756"/>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5" name="Picture Placeholder 23">
            <a:extLst>
              <a:ext uri="{FF2B5EF4-FFF2-40B4-BE49-F238E27FC236}">
                <a16:creationId xmlns:a16="http://schemas.microsoft.com/office/drawing/2014/main" id="{768E93BF-5DA7-33DE-7DBC-0C6057C3B37F}"/>
              </a:ext>
            </a:extLst>
          </p:cNvPr>
          <p:cNvSpPr>
            <a:spLocks noGrp="1"/>
          </p:cNvSpPr>
          <p:nvPr>
            <p:ph type="pic" sz="quarter" idx="27"/>
          </p:nvPr>
        </p:nvSpPr>
        <p:spPr>
          <a:xfrm>
            <a:off x="1039613" y="3437926"/>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1651312" y="3418079"/>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Picture Placeholder 23">
            <a:extLst>
              <a:ext uri="{FF2B5EF4-FFF2-40B4-BE49-F238E27FC236}">
                <a16:creationId xmlns:a16="http://schemas.microsoft.com/office/drawing/2014/main" id="{AFC2E8B1-029D-44E0-1893-3916B1006011}"/>
              </a:ext>
            </a:extLst>
          </p:cNvPr>
          <p:cNvSpPr>
            <a:spLocks noGrp="1"/>
          </p:cNvSpPr>
          <p:nvPr>
            <p:ph type="pic" sz="quarter" idx="28"/>
          </p:nvPr>
        </p:nvSpPr>
        <p:spPr>
          <a:xfrm>
            <a:off x="1039613" y="4054403"/>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1651312" y="4026402"/>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6096000" y="-1"/>
            <a:ext cx="609600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6096000" y="5243332"/>
            <a:ext cx="6095999"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57661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484328" y="309448"/>
            <a:ext cx="3231145" cy="484632"/>
          </a:xfrm>
        </p:spPr>
        <p:txBody>
          <a:bodyPr tIns="0" bIns="0" anchor="b">
            <a:normAutofit/>
          </a:bodyPr>
          <a:lstStyle>
            <a:lvl1pPr algn="l">
              <a:lnSpc>
                <a:spcPct val="100000"/>
              </a:lnSpc>
              <a:defRPr sz="1800" b="1" cap="none" spc="0" normalizeH="0" baseline="0">
                <a:solidFill>
                  <a:schemeClr val="accent1">
                    <a:lumMod val="10000"/>
                  </a:schemeClr>
                </a:solidFill>
                <a:latin typeface="+mj-lt"/>
              </a:defRPr>
            </a:lvl1pPr>
          </a:lstStyle>
          <a:p>
            <a:pPr lvl="0"/>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484329" y="883387"/>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043081" y="-11683"/>
            <a:ext cx="4114801"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7" name="Text Placeholder 7">
            <a:extLst>
              <a:ext uri="{FF2B5EF4-FFF2-40B4-BE49-F238E27FC236}">
                <a16:creationId xmlns:a16="http://schemas.microsoft.com/office/drawing/2014/main" id="{E71414F8-DD91-4BEB-BD17-D9C191E0660C}"/>
              </a:ext>
            </a:extLst>
          </p:cNvPr>
          <p:cNvSpPr>
            <a:spLocks noGrp="1"/>
          </p:cNvSpPr>
          <p:nvPr>
            <p:ph type="body" sz="quarter" idx="34" hasCustomPrompt="1"/>
          </p:nvPr>
        </p:nvSpPr>
        <p:spPr>
          <a:xfrm>
            <a:off x="8651175" y="245774"/>
            <a:ext cx="307206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3" name="Text Placeholder 7">
            <a:extLst>
              <a:ext uri="{FF2B5EF4-FFF2-40B4-BE49-F238E27FC236}">
                <a16:creationId xmlns:a16="http://schemas.microsoft.com/office/drawing/2014/main" id="{DDA3D7EC-7E91-837C-0F5C-2FA02822C212}"/>
              </a:ext>
            </a:extLst>
          </p:cNvPr>
          <p:cNvSpPr>
            <a:spLocks noGrp="1"/>
          </p:cNvSpPr>
          <p:nvPr>
            <p:ph type="body" sz="quarter" idx="31" hasCustomPrompt="1"/>
          </p:nvPr>
        </p:nvSpPr>
        <p:spPr>
          <a:xfrm>
            <a:off x="8651174" y="906920"/>
            <a:ext cx="3056497"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E403EF5D-5D5E-DB9C-1AA6-6C838DA9DC15}"/>
              </a:ext>
            </a:extLst>
          </p:cNvPr>
          <p:cNvSpPr>
            <a:spLocks noGrp="1"/>
          </p:cNvSpPr>
          <p:nvPr>
            <p:ph type="pic" sz="quarter" idx="29"/>
          </p:nvPr>
        </p:nvSpPr>
        <p:spPr>
          <a:xfrm>
            <a:off x="-22804" y="3428237"/>
            <a:ext cx="4065886"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6" name="Text Placeholder 7">
            <a:extLst>
              <a:ext uri="{FF2B5EF4-FFF2-40B4-BE49-F238E27FC236}">
                <a16:creationId xmlns:a16="http://schemas.microsoft.com/office/drawing/2014/main" id="{0E66A002-611A-AC3C-3354-FC6A8B8807F5}"/>
              </a:ext>
            </a:extLst>
          </p:cNvPr>
          <p:cNvSpPr>
            <a:spLocks noGrp="1"/>
          </p:cNvSpPr>
          <p:nvPr>
            <p:ph type="body" sz="quarter" idx="33" hasCustomPrompt="1"/>
          </p:nvPr>
        </p:nvSpPr>
        <p:spPr>
          <a:xfrm>
            <a:off x="4538700" y="3730892"/>
            <a:ext cx="323931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5" name="Text Placeholder 7">
            <a:extLst>
              <a:ext uri="{FF2B5EF4-FFF2-40B4-BE49-F238E27FC236}">
                <a16:creationId xmlns:a16="http://schemas.microsoft.com/office/drawing/2014/main" id="{D25D8040-D0AA-C720-C6C4-6B23368CD03A}"/>
              </a:ext>
            </a:extLst>
          </p:cNvPr>
          <p:cNvSpPr>
            <a:spLocks noGrp="1"/>
          </p:cNvSpPr>
          <p:nvPr>
            <p:ph type="body" sz="quarter" idx="32" hasCustomPrompt="1"/>
          </p:nvPr>
        </p:nvSpPr>
        <p:spPr>
          <a:xfrm>
            <a:off x="4538700" y="4417990"/>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Picture Placeholder 8">
            <a:extLst>
              <a:ext uri="{FF2B5EF4-FFF2-40B4-BE49-F238E27FC236}">
                <a16:creationId xmlns:a16="http://schemas.microsoft.com/office/drawing/2014/main" id="{C2DD639C-33DD-1ACB-4F21-BE087163AE1A}"/>
              </a:ext>
            </a:extLst>
          </p:cNvPr>
          <p:cNvSpPr>
            <a:spLocks noGrp="1"/>
          </p:cNvSpPr>
          <p:nvPr>
            <p:ph type="pic" sz="quarter" idx="30"/>
          </p:nvPr>
        </p:nvSpPr>
        <p:spPr>
          <a:xfrm>
            <a:off x="8168042" y="3428237"/>
            <a:ext cx="4034118"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bg1"/>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857752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8494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68507" y="1466591"/>
            <a:ext cx="10054988" cy="1185169"/>
          </a:xfrm>
        </p:spPr>
        <p:txBody>
          <a:bodyPr>
            <a:normAutofit/>
          </a:bodyPr>
          <a:lstStyle>
            <a:lvl1pPr marL="0" indent="0" algn="ctr">
              <a:buNone/>
              <a:defRPr sz="2000"/>
            </a:lvl1pPr>
          </a:lstStyle>
          <a:p>
            <a:r>
              <a:rPr lang="en-US"/>
              <a:t>Click icon to add table</a:t>
            </a:r>
            <a:endParaRPr lang="en-US" dirty="0"/>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1068504" y="3109249"/>
            <a:ext cx="10054990" cy="2907792"/>
          </a:xfrm>
        </p:spPr>
        <p:txBody>
          <a:bodyPr>
            <a:normAutofit/>
          </a:bodyPr>
          <a:lstStyle>
            <a:lvl1pPr marL="0" indent="0" algn="ctr">
              <a:buNone/>
              <a:defRPr sz="1800" cap="all" baseline="0">
                <a:solidFill>
                  <a:schemeClr val="accent1">
                    <a:lumMod val="25000"/>
                  </a:schemeClr>
                </a:solidFill>
              </a:defRPr>
            </a:lvl1pPr>
          </a:lstStyle>
          <a:p>
            <a:r>
              <a:rPr lang="en-US"/>
              <a:t>Click icon to add chart</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62758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31542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58347" y="1446271"/>
            <a:ext cx="10049920" cy="4354532"/>
          </a:xfrm>
        </p:spPr>
        <p:txBody>
          <a:bodyPr>
            <a:normAutofit/>
          </a:bodyPr>
          <a:lstStyle>
            <a:lvl1pPr marL="0" indent="0" algn="ctr">
              <a:buNone/>
              <a:defRPr sz="1400"/>
            </a:lvl1pPr>
          </a:lstStyle>
          <a:p>
            <a:r>
              <a:rPr lang="en-US"/>
              <a:t>Click icon to add table</a:t>
            </a:r>
            <a:endParaRPr lang="en-US" dirty="0"/>
          </a:p>
        </p:txBody>
      </p:sp>
      <p:sp>
        <p:nvSpPr>
          <p:cNvPr id="18" name="Picture Placeholder 17">
            <a:extLst>
              <a:ext uri="{FF2B5EF4-FFF2-40B4-BE49-F238E27FC236}">
                <a16:creationId xmlns:a16="http://schemas.microsoft.com/office/drawing/2014/main" id="{CA52954E-7826-2F3E-37FB-F67D5971E4EA}"/>
              </a:ext>
            </a:extLst>
          </p:cNvPr>
          <p:cNvSpPr>
            <a:spLocks noGrp="1"/>
          </p:cNvSpPr>
          <p:nvPr>
            <p:ph type="pic" sz="quarter" idx="28"/>
          </p:nvPr>
        </p:nvSpPr>
        <p:spPr>
          <a:xfrm>
            <a:off x="414274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19" name="Picture Placeholder 17">
            <a:extLst>
              <a:ext uri="{FF2B5EF4-FFF2-40B4-BE49-F238E27FC236}">
                <a16:creationId xmlns:a16="http://schemas.microsoft.com/office/drawing/2014/main" id="{3D09183F-8234-58F5-2CE4-5D000BF72EA1}"/>
              </a:ext>
            </a:extLst>
          </p:cNvPr>
          <p:cNvSpPr>
            <a:spLocks noGrp="1"/>
          </p:cNvSpPr>
          <p:nvPr>
            <p:ph type="pic" sz="quarter" idx="29"/>
          </p:nvPr>
        </p:nvSpPr>
        <p:spPr>
          <a:xfrm>
            <a:off x="444747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0" name="Picture Placeholder 17">
            <a:extLst>
              <a:ext uri="{FF2B5EF4-FFF2-40B4-BE49-F238E27FC236}">
                <a16:creationId xmlns:a16="http://schemas.microsoft.com/office/drawing/2014/main" id="{0E530913-6A7A-CB72-87E9-5D3ADD650B01}"/>
              </a:ext>
            </a:extLst>
          </p:cNvPr>
          <p:cNvSpPr>
            <a:spLocks noGrp="1"/>
          </p:cNvSpPr>
          <p:nvPr>
            <p:ph type="pic" sz="quarter" idx="30"/>
          </p:nvPr>
        </p:nvSpPr>
        <p:spPr>
          <a:xfrm>
            <a:off x="475221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548FF31E-A9C5-CFCF-43B0-5EF275D7402D}"/>
              </a:ext>
            </a:extLst>
          </p:cNvPr>
          <p:cNvSpPr>
            <a:spLocks noGrp="1"/>
          </p:cNvSpPr>
          <p:nvPr>
            <p:ph type="pic" sz="quarter" idx="31"/>
          </p:nvPr>
        </p:nvSpPr>
        <p:spPr>
          <a:xfrm>
            <a:off x="505694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5" name="Picture Placeholder 17">
            <a:extLst>
              <a:ext uri="{FF2B5EF4-FFF2-40B4-BE49-F238E27FC236}">
                <a16:creationId xmlns:a16="http://schemas.microsoft.com/office/drawing/2014/main" id="{900F4E96-BF95-1386-47A4-D14CEB09D8E5}"/>
              </a:ext>
            </a:extLst>
          </p:cNvPr>
          <p:cNvSpPr>
            <a:spLocks noGrp="1"/>
          </p:cNvSpPr>
          <p:nvPr>
            <p:ph type="pic" sz="quarter" idx="32"/>
          </p:nvPr>
        </p:nvSpPr>
        <p:spPr>
          <a:xfrm>
            <a:off x="5361679"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7" name="Picture Placeholder 17">
            <a:extLst>
              <a:ext uri="{FF2B5EF4-FFF2-40B4-BE49-F238E27FC236}">
                <a16:creationId xmlns:a16="http://schemas.microsoft.com/office/drawing/2014/main" id="{E91EF67B-B01F-400D-2DC2-79A748E2A60E}"/>
              </a:ext>
            </a:extLst>
          </p:cNvPr>
          <p:cNvSpPr>
            <a:spLocks noGrp="1"/>
          </p:cNvSpPr>
          <p:nvPr>
            <p:ph type="pic" sz="quarter" idx="33"/>
          </p:nvPr>
        </p:nvSpPr>
        <p:spPr>
          <a:xfrm>
            <a:off x="535393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8" name="Picture Placeholder 17">
            <a:extLst>
              <a:ext uri="{FF2B5EF4-FFF2-40B4-BE49-F238E27FC236}">
                <a16:creationId xmlns:a16="http://schemas.microsoft.com/office/drawing/2014/main" id="{B320C6BD-6887-1B30-627B-0AB6029E8F5C}"/>
              </a:ext>
            </a:extLst>
          </p:cNvPr>
          <p:cNvSpPr>
            <a:spLocks noGrp="1"/>
          </p:cNvSpPr>
          <p:nvPr>
            <p:ph type="pic" sz="quarter" idx="34"/>
          </p:nvPr>
        </p:nvSpPr>
        <p:spPr>
          <a:xfrm>
            <a:off x="5658665"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9" name="Picture Placeholder 17">
            <a:extLst>
              <a:ext uri="{FF2B5EF4-FFF2-40B4-BE49-F238E27FC236}">
                <a16:creationId xmlns:a16="http://schemas.microsoft.com/office/drawing/2014/main" id="{9B504DC8-6E54-98FA-2461-72B7340F5861}"/>
              </a:ext>
            </a:extLst>
          </p:cNvPr>
          <p:cNvSpPr>
            <a:spLocks noGrp="1"/>
          </p:cNvSpPr>
          <p:nvPr>
            <p:ph type="pic" sz="quarter" idx="35"/>
          </p:nvPr>
        </p:nvSpPr>
        <p:spPr>
          <a:xfrm>
            <a:off x="596340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0" name="Picture Placeholder 17">
            <a:extLst>
              <a:ext uri="{FF2B5EF4-FFF2-40B4-BE49-F238E27FC236}">
                <a16:creationId xmlns:a16="http://schemas.microsoft.com/office/drawing/2014/main" id="{0C21A6A4-EB4D-A0D0-56D0-93FB0E749A1D}"/>
              </a:ext>
            </a:extLst>
          </p:cNvPr>
          <p:cNvSpPr>
            <a:spLocks noGrp="1"/>
          </p:cNvSpPr>
          <p:nvPr>
            <p:ph type="pic" sz="quarter" idx="36"/>
          </p:nvPr>
        </p:nvSpPr>
        <p:spPr>
          <a:xfrm>
            <a:off x="605507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1" name="Picture Placeholder 17">
            <a:extLst>
              <a:ext uri="{FF2B5EF4-FFF2-40B4-BE49-F238E27FC236}">
                <a16:creationId xmlns:a16="http://schemas.microsoft.com/office/drawing/2014/main" id="{DB72A218-DAC1-2261-C0A3-B0767FD2FA07}"/>
              </a:ext>
            </a:extLst>
          </p:cNvPr>
          <p:cNvSpPr>
            <a:spLocks noGrp="1"/>
          </p:cNvSpPr>
          <p:nvPr>
            <p:ph type="pic" sz="quarter" idx="37"/>
          </p:nvPr>
        </p:nvSpPr>
        <p:spPr>
          <a:xfrm>
            <a:off x="635980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2" name="Picture Placeholder 17">
            <a:extLst>
              <a:ext uri="{FF2B5EF4-FFF2-40B4-BE49-F238E27FC236}">
                <a16:creationId xmlns:a16="http://schemas.microsoft.com/office/drawing/2014/main" id="{C3CF0080-9BDB-00BA-29B2-9174EE3C4113}"/>
              </a:ext>
            </a:extLst>
          </p:cNvPr>
          <p:cNvSpPr>
            <a:spLocks noGrp="1"/>
          </p:cNvSpPr>
          <p:nvPr>
            <p:ph type="pic" sz="quarter" idx="38"/>
          </p:nvPr>
        </p:nvSpPr>
        <p:spPr>
          <a:xfrm>
            <a:off x="666454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3" name="Picture Placeholder 17">
            <a:extLst>
              <a:ext uri="{FF2B5EF4-FFF2-40B4-BE49-F238E27FC236}">
                <a16:creationId xmlns:a16="http://schemas.microsoft.com/office/drawing/2014/main" id="{C6A1C08D-7BF4-5FAF-C2FF-AE5047518A06}"/>
              </a:ext>
            </a:extLst>
          </p:cNvPr>
          <p:cNvSpPr>
            <a:spLocks noGrp="1"/>
          </p:cNvSpPr>
          <p:nvPr>
            <p:ph type="pic" sz="quarter" idx="39"/>
          </p:nvPr>
        </p:nvSpPr>
        <p:spPr>
          <a:xfrm>
            <a:off x="696927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4" name="Picture Placeholder 17">
            <a:extLst>
              <a:ext uri="{FF2B5EF4-FFF2-40B4-BE49-F238E27FC236}">
                <a16:creationId xmlns:a16="http://schemas.microsoft.com/office/drawing/2014/main" id="{BA44657A-8B86-EA70-6560-03FEB781F9E5}"/>
              </a:ext>
            </a:extLst>
          </p:cNvPr>
          <p:cNvSpPr>
            <a:spLocks noGrp="1"/>
          </p:cNvSpPr>
          <p:nvPr>
            <p:ph type="pic" sz="quarter" idx="40"/>
          </p:nvPr>
        </p:nvSpPr>
        <p:spPr>
          <a:xfrm>
            <a:off x="7274012"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5" name="Picture Placeholder 17">
            <a:extLst>
              <a:ext uri="{FF2B5EF4-FFF2-40B4-BE49-F238E27FC236}">
                <a16:creationId xmlns:a16="http://schemas.microsoft.com/office/drawing/2014/main" id="{8CED7DAF-DABA-4DFF-4526-79601E7E4521}"/>
              </a:ext>
            </a:extLst>
          </p:cNvPr>
          <p:cNvSpPr>
            <a:spLocks noGrp="1"/>
          </p:cNvSpPr>
          <p:nvPr>
            <p:ph type="pic" sz="quarter" idx="41"/>
          </p:nvPr>
        </p:nvSpPr>
        <p:spPr>
          <a:xfrm>
            <a:off x="7578746"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6" name="Picture Placeholder 17">
            <a:extLst>
              <a:ext uri="{FF2B5EF4-FFF2-40B4-BE49-F238E27FC236}">
                <a16:creationId xmlns:a16="http://schemas.microsoft.com/office/drawing/2014/main" id="{DE375DAB-B8B1-7BFE-421A-2576642D0DB4}"/>
              </a:ext>
            </a:extLst>
          </p:cNvPr>
          <p:cNvSpPr>
            <a:spLocks noGrp="1"/>
          </p:cNvSpPr>
          <p:nvPr>
            <p:ph type="pic" sz="quarter" idx="42"/>
          </p:nvPr>
        </p:nvSpPr>
        <p:spPr>
          <a:xfrm>
            <a:off x="7883481"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7" name="Picture Placeholder 17">
            <a:extLst>
              <a:ext uri="{FF2B5EF4-FFF2-40B4-BE49-F238E27FC236}">
                <a16:creationId xmlns:a16="http://schemas.microsoft.com/office/drawing/2014/main" id="{1DC92198-D94C-7632-19D2-3D84CBD1BCB6}"/>
              </a:ext>
            </a:extLst>
          </p:cNvPr>
          <p:cNvSpPr>
            <a:spLocks noGrp="1"/>
          </p:cNvSpPr>
          <p:nvPr>
            <p:ph type="pic" sz="quarter" idx="43"/>
          </p:nvPr>
        </p:nvSpPr>
        <p:spPr>
          <a:xfrm>
            <a:off x="8188215"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8" name="Picture Placeholder 17">
            <a:extLst>
              <a:ext uri="{FF2B5EF4-FFF2-40B4-BE49-F238E27FC236}">
                <a16:creationId xmlns:a16="http://schemas.microsoft.com/office/drawing/2014/main" id="{ADE4906C-8781-3D55-6709-40134F528A75}"/>
              </a:ext>
            </a:extLst>
          </p:cNvPr>
          <p:cNvSpPr>
            <a:spLocks noGrp="1"/>
          </p:cNvSpPr>
          <p:nvPr>
            <p:ph type="pic" sz="quarter" idx="44"/>
          </p:nvPr>
        </p:nvSpPr>
        <p:spPr>
          <a:xfrm>
            <a:off x="8540305" y="4547853"/>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9" name="Picture Placeholder 17">
            <a:extLst>
              <a:ext uri="{FF2B5EF4-FFF2-40B4-BE49-F238E27FC236}">
                <a16:creationId xmlns:a16="http://schemas.microsoft.com/office/drawing/2014/main" id="{5A09A8A3-44A8-3DBC-2A4E-C534BD043946}"/>
              </a:ext>
            </a:extLst>
          </p:cNvPr>
          <p:cNvSpPr>
            <a:spLocks noGrp="1"/>
          </p:cNvSpPr>
          <p:nvPr>
            <p:ph type="pic" sz="quarter" idx="45"/>
          </p:nvPr>
        </p:nvSpPr>
        <p:spPr>
          <a:xfrm>
            <a:off x="905526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0" name="Picture Placeholder 17">
            <a:extLst>
              <a:ext uri="{FF2B5EF4-FFF2-40B4-BE49-F238E27FC236}">
                <a16:creationId xmlns:a16="http://schemas.microsoft.com/office/drawing/2014/main" id="{AF3FD113-A1D1-4EEF-7A6A-8D911FEFCA39}"/>
              </a:ext>
            </a:extLst>
          </p:cNvPr>
          <p:cNvSpPr>
            <a:spLocks noGrp="1"/>
          </p:cNvSpPr>
          <p:nvPr>
            <p:ph type="pic" sz="quarter" idx="46"/>
          </p:nvPr>
        </p:nvSpPr>
        <p:spPr>
          <a:xfrm>
            <a:off x="935999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1" name="Picture Placeholder 17">
            <a:extLst>
              <a:ext uri="{FF2B5EF4-FFF2-40B4-BE49-F238E27FC236}">
                <a16:creationId xmlns:a16="http://schemas.microsoft.com/office/drawing/2014/main" id="{DBF1041A-E533-7269-1C16-B8F07C39D0A9}"/>
              </a:ext>
            </a:extLst>
          </p:cNvPr>
          <p:cNvSpPr>
            <a:spLocks noGrp="1"/>
          </p:cNvSpPr>
          <p:nvPr>
            <p:ph type="pic" sz="quarter" idx="47"/>
          </p:nvPr>
        </p:nvSpPr>
        <p:spPr>
          <a:xfrm>
            <a:off x="966473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2" name="Picture Placeholder 17">
            <a:extLst>
              <a:ext uri="{FF2B5EF4-FFF2-40B4-BE49-F238E27FC236}">
                <a16:creationId xmlns:a16="http://schemas.microsoft.com/office/drawing/2014/main" id="{723620E9-23D5-45A7-B061-9B5BA0AB817B}"/>
              </a:ext>
            </a:extLst>
          </p:cNvPr>
          <p:cNvSpPr>
            <a:spLocks noGrp="1"/>
          </p:cNvSpPr>
          <p:nvPr>
            <p:ph type="pic" sz="quarter" idx="48"/>
          </p:nvPr>
        </p:nvSpPr>
        <p:spPr>
          <a:xfrm>
            <a:off x="996946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17310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95857" y="2705755"/>
            <a:ext cx="3561986" cy="1446491"/>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14" name="Rectangle 13">
            <a:extLst>
              <a:ext uri="{FF2B5EF4-FFF2-40B4-BE49-F238E27FC236}">
                <a16:creationId xmlns:a16="http://schemas.microsoft.com/office/drawing/2014/main" id="{46A56CA8-AE7D-1692-CD03-8052B79B4CBF}"/>
              </a:ext>
              <a:ext uri="{C183D7F6-B498-43B3-948B-1728B52AA6E4}">
                <adec:decorative xmlns:adec="http://schemas.microsoft.com/office/drawing/2017/decorative" val="1"/>
              </a:ext>
            </a:extLst>
          </p:cNvPr>
          <p:cNvSpPr/>
          <p:nvPr userDrawn="1"/>
        </p:nvSpPr>
        <p:spPr>
          <a:xfrm>
            <a:off x="4871721" y="-16358"/>
            <a:ext cx="7354442" cy="6890715"/>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4871721" y="-6197"/>
            <a:ext cx="78231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5654040" y="-10160"/>
            <a:ext cx="308626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366191" y="52657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17" name="Straight Connector 16">
            <a:extLst>
              <a:ext uri="{FF2B5EF4-FFF2-40B4-BE49-F238E27FC236}">
                <a16:creationId xmlns:a16="http://schemas.microsoft.com/office/drawing/2014/main" id="{31D2E0A3-3A4D-815C-8C07-8058D56940FD}"/>
              </a:ext>
              <a:ext uri="{C183D7F6-B498-43B3-948B-1728B52AA6E4}">
                <adec:decorative xmlns:adec="http://schemas.microsoft.com/office/drawing/2017/decorative" val="1"/>
              </a:ext>
            </a:extLst>
          </p:cNvPr>
          <p:cNvCxnSpPr>
            <a:cxnSpLocks/>
          </p:cNvCxnSpPr>
          <p:nvPr userDrawn="1"/>
        </p:nvCxnSpPr>
        <p:spPr>
          <a:xfrm>
            <a:off x="9641558" y="110150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Placeholder 7">
            <a:extLst>
              <a:ext uri="{FF2B5EF4-FFF2-40B4-BE49-F238E27FC236}">
                <a16:creationId xmlns:a16="http://schemas.microsoft.com/office/drawing/2014/main" id="{1B5590F9-2D9B-7EF7-DD7B-0088DB0B1879}"/>
              </a:ext>
            </a:extLst>
          </p:cNvPr>
          <p:cNvSpPr>
            <a:spLocks noGrp="1"/>
          </p:cNvSpPr>
          <p:nvPr>
            <p:ph type="body" sz="quarter" idx="16" hasCustomPrompt="1"/>
          </p:nvPr>
        </p:nvSpPr>
        <p:spPr>
          <a:xfrm>
            <a:off x="9366191" y="113821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3" name="Text Placeholder 7">
            <a:extLst>
              <a:ext uri="{FF2B5EF4-FFF2-40B4-BE49-F238E27FC236}">
                <a16:creationId xmlns:a16="http://schemas.microsoft.com/office/drawing/2014/main" id="{413E55D8-560B-DF34-B34D-E3A21C43BBDB}"/>
              </a:ext>
            </a:extLst>
          </p:cNvPr>
          <p:cNvSpPr>
            <a:spLocks noGrp="1"/>
          </p:cNvSpPr>
          <p:nvPr>
            <p:ph type="body" sz="quarter" idx="17" hasCustomPrompt="1"/>
          </p:nvPr>
        </p:nvSpPr>
        <p:spPr>
          <a:xfrm>
            <a:off x="5519328" y="283105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27" name="Straight Connector 26">
            <a:extLst>
              <a:ext uri="{FF2B5EF4-FFF2-40B4-BE49-F238E27FC236}">
                <a16:creationId xmlns:a16="http://schemas.microsoft.com/office/drawing/2014/main" id="{36A5A1F2-505F-747B-818F-CBE5074E2E18}"/>
              </a:ext>
              <a:ext uri="{C183D7F6-B498-43B3-948B-1728B52AA6E4}">
                <adec:decorative xmlns:adec="http://schemas.microsoft.com/office/drawing/2017/decorative" val="1"/>
              </a:ext>
            </a:extLst>
          </p:cNvPr>
          <p:cNvCxnSpPr>
            <a:cxnSpLocks/>
          </p:cNvCxnSpPr>
          <p:nvPr userDrawn="1"/>
        </p:nvCxnSpPr>
        <p:spPr>
          <a:xfrm>
            <a:off x="5794695" y="340598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 Placeholder 7">
            <a:extLst>
              <a:ext uri="{FF2B5EF4-FFF2-40B4-BE49-F238E27FC236}">
                <a16:creationId xmlns:a16="http://schemas.microsoft.com/office/drawing/2014/main" id="{8063E3D4-FEB7-9BB5-B22D-843990911CE6}"/>
              </a:ext>
            </a:extLst>
          </p:cNvPr>
          <p:cNvSpPr>
            <a:spLocks noGrp="1"/>
          </p:cNvSpPr>
          <p:nvPr>
            <p:ph type="body" sz="quarter" idx="18" hasCustomPrompt="1"/>
          </p:nvPr>
        </p:nvSpPr>
        <p:spPr>
          <a:xfrm>
            <a:off x="5519328" y="344269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4E713C15-6491-75F6-6A03-ECBBB25972B5}"/>
              </a:ext>
            </a:extLst>
          </p:cNvPr>
          <p:cNvSpPr>
            <a:spLocks noGrp="1"/>
          </p:cNvSpPr>
          <p:nvPr>
            <p:ph type="pic" sz="quarter" idx="14"/>
          </p:nvPr>
        </p:nvSpPr>
        <p:spPr>
          <a:xfrm>
            <a:off x="8417560" y="2259981"/>
            <a:ext cx="3042920" cy="233742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11" name="Rectangle 10">
            <a:extLst>
              <a:ext uri="{FF2B5EF4-FFF2-40B4-BE49-F238E27FC236}">
                <a16:creationId xmlns:a16="http://schemas.microsoft.com/office/drawing/2014/main" id="{D4100ACF-978B-E5F8-58B9-878278B3DD0E}"/>
              </a:ext>
              <a:ext uri="{C183D7F6-B498-43B3-948B-1728B52AA6E4}">
                <adec:decorative xmlns:adec="http://schemas.microsoft.com/office/drawing/2017/decorative" val="1"/>
              </a:ext>
            </a:extLst>
          </p:cNvPr>
          <p:cNvSpPr/>
          <p:nvPr userDrawn="1"/>
        </p:nvSpPr>
        <p:spPr>
          <a:xfrm>
            <a:off x="11460480" y="2270140"/>
            <a:ext cx="727584" cy="23368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8A96B4-52C5-47DA-6BD6-050647AEB062}"/>
              </a:ext>
              <a:ext uri="{C183D7F6-B498-43B3-948B-1728B52AA6E4}">
                <adec:decorative xmlns:adec="http://schemas.microsoft.com/office/drawing/2017/decorative" val="1"/>
              </a:ext>
            </a:extLst>
          </p:cNvPr>
          <p:cNvSpPr/>
          <p:nvPr userDrawn="1"/>
        </p:nvSpPr>
        <p:spPr>
          <a:xfrm>
            <a:off x="4876961" y="4599322"/>
            <a:ext cx="77707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8">
            <a:extLst>
              <a:ext uri="{FF2B5EF4-FFF2-40B4-BE49-F238E27FC236}">
                <a16:creationId xmlns:a16="http://schemas.microsoft.com/office/drawing/2014/main" id="{D66AD3C9-51DF-968B-BDFA-A072D79E6989}"/>
              </a:ext>
            </a:extLst>
          </p:cNvPr>
          <p:cNvSpPr>
            <a:spLocks noGrp="1"/>
          </p:cNvSpPr>
          <p:nvPr>
            <p:ph type="pic" sz="quarter" idx="15"/>
          </p:nvPr>
        </p:nvSpPr>
        <p:spPr>
          <a:xfrm>
            <a:off x="5654040" y="4596782"/>
            <a:ext cx="307610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26BE9D1C-5464-1BB4-DD8F-40B27F9E7E7A}"/>
              </a:ext>
            </a:extLst>
          </p:cNvPr>
          <p:cNvSpPr>
            <a:spLocks noGrp="1"/>
          </p:cNvSpPr>
          <p:nvPr>
            <p:ph type="body" sz="quarter" idx="19" hasCustomPrompt="1"/>
          </p:nvPr>
        </p:nvSpPr>
        <p:spPr>
          <a:xfrm>
            <a:off x="9457280" y="5261360"/>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30" name="Straight Connector 29">
            <a:extLst>
              <a:ext uri="{FF2B5EF4-FFF2-40B4-BE49-F238E27FC236}">
                <a16:creationId xmlns:a16="http://schemas.microsoft.com/office/drawing/2014/main" id="{2E8A1D00-787E-E601-743F-F3A607B901A9}"/>
              </a:ext>
              <a:ext uri="{C183D7F6-B498-43B3-948B-1728B52AA6E4}">
                <adec:decorative xmlns:adec="http://schemas.microsoft.com/office/drawing/2017/decorative" val="1"/>
              </a:ext>
            </a:extLst>
          </p:cNvPr>
          <p:cNvCxnSpPr>
            <a:cxnSpLocks/>
          </p:cNvCxnSpPr>
          <p:nvPr userDrawn="1"/>
        </p:nvCxnSpPr>
        <p:spPr>
          <a:xfrm>
            <a:off x="9732647" y="5836289"/>
            <a:ext cx="16199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7">
            <a:extLst>
              <a:ext uri="{FF2B5EF4-FFF2-40B4-BE49-F238E27FC236}">
                <a16:creationId xmlns:a16="http://schemas.microsoft.com/office/drawing/2014/main" id="{74F9E3A6-F6B7-CCAC-D810-CD47EB1C5D21}"/>
              </a:ext>
            </a:extLst>
          </p:cNvPr>
          <p:cNvSpPr>
            <a:spLocks noGrp="1"/>
          </p:cNvSpPr>
          <p:nvPr>
            <p:ph type="body" sz="quarter" idx="20" hasCustomPrompt="1"/>
          </p:nvPr>
        </p:nvSpPr>
        <p:spPr>
          <a:xfrm>
            <a:off x="9457280" y="5872995"/>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60812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inVertical)">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10000"/>
            <a:lumOff val="90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952378-33F3-9133-FF97-6EFCBD42C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B6496-C09F-CF62-3B1A-8BD3AB12C6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F26F1-942C-E394-D4F4-E2C72E857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9C0C1-EE54-4EF7-BCC6-9C36988C399C}" type="datetimeFigureOut">
              <a:rPr lang="en-US" smtClean="0"/>
              <a:t>9/5/2024</a:t>
            </a:fld>
            <a:endParaRPr lang="en-US" dirty="0"/>
          </a:p>
        </p:txBody>
      </p:sp>
      <p:sp>
        <p:nvSpPr>
          <p:cNvPr id="5" name="Footer Placeholder 4">
            <a:extLst>
              <a:ext uri="{FF2B5EF4-FFF2-40B4-BE49-F238E27FC236}">
                <a16:creationId xmlns:a16="http://schemas.microsoft.com/office/drawing/2014/main" id="{05E6F9A7-A5DA-8EAD-6359-9316AC522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3E9CBAD-9F11-FF8A-5CB4-6C8682861D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F588F-3268-487C-BB05-403E3E2B4BD7}" type="slidenum">
              <a:rPr lang="en-US" smtClean="0"/>
              <a:t>‹#›</a:t>
            </a:fld>
            <a:endParaRPr lang="en-US" dirty="0"/>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B77A05-B7FC-30E7-7252-3E61A6F903E7}"/>
              </a:ext>
            </a:extLst>
          </p:cNvPr>
          <p:cNvPicPr>
            <a:picLocks noChangeAspect="1"/>
          </p:cNvPicPr>
          <p:nvPr/>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331C15C-9E52-1143-5B62-1D0C20F873FA}"/>
              </a:ext>
            </a:extLst>
          </p:cNvPr>
          <p:cNvSpPr txBox="1"/>
          <p:nvPr/>
        </p:nvSpPr>
        <p:spPr>
          <a:xfrm>
            <a:off x="884903" y="4935794"/>
            <a:ext cx="3854245" cy="461665"/>
          </a:xfrm>
          <a:prstGeom prst="rect">
            <a:avLst/>
          </a:prstGeom>
          <a:noFill/>
        </p:spPr>
        <p:txBody>
          <a:bodyPr wrap="square" rtlCol="0">
            <a:spAutoFit/>
          </a:bodyPr>
          <a:lstStyle/>
          <a:p>
            <a:pPr algn="ctr"/>
            <a:r>
              <a:rPr lang="en-US" sz="2400" b="1" dirty="0">
                <a:solidFill>
                  <a:schemeClr val="bg1"/>
                </a:solidFill>
                <a:latin typeface="Segoe UI" panose="020B0502040204020203" pitchFamily="34" charset="0"/>
                <a:ea typeface="Cascadia Code" panose="020B0609020000020004" pitchFamily="49" charset="0"/>
                <a:cs typeface="Segoe UI" panose="020B0502040204020203" pitchFamily="34" charset="0"/>
              </a:rPr>
              <a:t>UNID :</a:t>
            </a:r>
            <a:r>
              <a:rPr lang="en-US" sz="2400" dirty="0">
                <a:solidFill>
                  <a:schemeClr val="bg1"/>
                </a:solidFill>
                <a:latin typeface="Segoe UI" panose="020B0502040204020203" pitchFamily="34" charset="0"/>
                <a:ea typeface="Cascadia Code" panose="020B0609020000020004" pitchFamily="49" charset="0"/>
                <a:cs typeface="Segoe UI" panose="020B0502040204020203" pitchFamily="34" charset="0"/>
              </a:rPr>
              <a:t> </a:t>
            </a:r>
            <a:r>
              <a:rPr lang="en-IN" sz="2400" b="0" i="0" dirty="0">
                <a:solidFill>
                  <a:schemeClr val="bg1"/>
                </a:solidFill>
                <a:effectLst/>
                <a:latin typeface="Segoe UI Semibold" panose="020B0702040204020203" pitchFamily="34" charset="0"/>
                <a:ea typeface="Cascadia Code" panose="020B0609020000020004" pitchFamily="49" charset="0"/>
                <a:cs typeface="Segoe UI Semibold" panose="020B0702040204020203" pitchFamily="34" charset="0"/>
              </a:rPr>
              <a:t>UMIP20537 </a:t>
            </a:r>
            <a:endParaRPr lang="en-IN" sz="2400" dirty="0">
              <a:solidFill>
                <a:schemeClr val="bg1"/>
              </a:solidFill>
              <a:latin typeface="Segoe UI Semibold" panose="020B0702040204020203" pitchFamily="34" charset="0"/>
              <a:ea typeface="Cascadia Code" panose="020B0609020000020004" pitchFamily="49" charset="0"/>
              <a:cs typeface="Segoe UI Semibold" panose="020B0702040204020203" pitchFamily="34" charset="0"/>
            </a:endParaRPr>
          </a:p>
        </p:txBody>
      </p:sp>
    </p:spTree>
    <p:extLst>
      <p:ext uri="{BB962C8B-B14F-4D97-AF65-F5344CB8AC3E}">
        <p14:creationId xmlns:p14="http://schemas.microsoft.com/office/powerpoint/2010/main" val="395884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4431291" y="111054"/>
            <a:ext cx="3323626" cy="638050"/>
          </a:xfrm>
        </p:spPr>
        <p:txBody>
          <a:bodyPr>
            <a:normAutofit fontScale="90000"/>
          </a:bodyPr>
          <a:lstStyle/>
          <a:p>
            <a:pPr algn="ctr"/>
            <a:r>
              <a:rPr lang="en-US" dirty="0"/>
              <a:t>Solutions - iv</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10</a:t>
            </a:fld>
            <a:endParaRPr lang="en-US" dirty="0"/>
          </a:p>
        </p:txBody>
      </p:sp>
      <p:sp>
        <p:nvSpPr>
          <p:cNvPr id="5" name="TextBox 4">
            <a:extLst>
              <a:ext uri="{FF2B5EF4-FFF2-40B4-BE49-F238E27FC236}">
                <a16:creationId xmlns:a16="http://schemas.microsoft.com/office/drawing/2014/main" id="{B0D3A571-466E-C2DC-AC49-7AF586787C67}"/>
              </a:ext>
            </a:extLst>
          </p:cNvPr>
          <p:cNvSpPr txBox="1"/>
          <p:nvPr/>
        </p:nvSpPr>
        <p:spPr>
          <a:xfrm>
            <a:off x="2975514" y="971212"/>
            <a:ext cx="6235181" cy="369332"/>
          </a:xfrm>
          <a:prstGeom prst="rect">
            <a:avLst/>
          </a:prstGeom>
          <a:noFill/>
        </p:spPr>
        <p:txBody>
          <a:bodyPr wrap="square">
            <a:spAutoFit/>
          </a:bodyPr>
          <a:lstStyle/>
          <a:p>
            <a:pPr algn="ctr"/>
            <a:r>
              <a:rPr lang="en-IN" dirty="0">
                <a:solidFill>
                  <a:schemeClr val="accent3"/>
                </a:solidFill>
              </a:rPr>
              <a:t>Popularity of coffee types</a:t>
            </a:r>
          </a:p>
        </p:txBody>
      </p:sp>
      <p:cxnSp>
        <p:nvCxnSpPr>
          <p:cNvPr id="6" name="Straight Connector 5">
            <a:extLst>
              <a:ext uri="{FF2B5EF4-FFF2-40B4-BE49-F238E27FC236}">
                <a16:creationId xmlns:a16="http://schemas.microsoft.com/office/drawing/2014/main" id="{3B108261-763C-49DB-0D60-7A6FBBA799D8}"/>
              </a:ext>
            </a:extLst>
          </p:cNvPr>
          <p:cNvCxnSpPr>
            <a:cxnSpLocks/>
          </p:cNvCxnSpPr>
          <p:nvPr/>
        </p:nvCxnSpPr>
        <p:spPr>
          <a:xfrm>
            <a:off x="255036" y="1452044"/>
            <a:ext cx="11681927" cy="0"/>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2D20CD27-4A30-6D19-D4AC-28089DE904D5}"/>
              </a:ext>
            </a:extLst>
          </p:cNvPr>
          <p:cNvCxnSpPr/>
          <p:nvPr/>
        </p:nvCxnSpPr>
        <p:spPr>
          <a:xfrm>
            <a:off x="9451910" y="1637228"/>
            <a:ext cx="0" cy="43294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80DB1-6541-1845-C82E-4131C2B32DF2}"/>
              </a:ext>
            </a:extLst>
          </p:cNvPr>
          <p:cNvSpPr txBox="1"/>
          <p:nvPr/>
        </p:nvSpPr>
        <p:spPr>
          <a:xfrm>
            <a:off x="9483013" y="1748739"/>
            <a:ext cx="2453950" cy="4106381"/>
          </a:xfrm>
          <a:prstGeom prst="rect">
            <a:avLst/>
          </a:prstGeom>
          <a:noFill/>
        </p:spPr>
        <p:txBody>
          <a:bodyPr wrap="square" rtlCol="0">
            <a:spAutoFit/>
          </a:bodyPr>
          <a:lstStyle/>
          <a:p>
            <a:pPr>
              <a:lnSpc>
                <a:spcPct val="150000"/>
              </a:lnSpc>
            </a:pPr>
            <a:r>
              <a:rPr lang="en-US" sz="1600" dirty="0">
                <a:solidFill>
                  <a:schemeClr val="accent3"/>
                </a:solidFill>
              </a:rPr>
              <a:t>From the bar chart, we can see </a:t>
            </a:r>
            <a:r>
              <a:rPr lang="en-US" sz="1600" b="1" dirty="0">
                <a:solidFill>
                  <a:schemeClr val="accent3"/>
                </a:solidFill>
              </a:rPr>
              <a:t>Americano with Milk</a:t>
            </a:r>
            <a:r>
              <a:rPr lang="en-US" sz="1600" dirty="0">
                <a:solidFill>
                  <a:schemeClr val="accent3"/>
                </a:solidFill>
              </a:rPr>
              <a:t> coffee had the highest orders count, while </a:t>
            </a:r>
            <a:r>
              <a:rPr lang="en-US" sz="1600" b="1" dirty="0">
                <a:solidFill>
                  <a:schemeClr val="accent3"/>
                </a:solidFill>
              </a:rPr>
              <a:t>Latte</a:t>
            </a:r>
            <a:r>
              <a:rPr lang="en-US" sz="1600" dirty="0">
                <a:solidFill>
                  <a:schemeClr val="accent3"/>
                </a:solidFill>
              </a:rPr>
              <a:t> was the next one of the highest orders.</a:t>
            </a:r>
          </a:p>
          <a:p>
            <a:pPr>
              <a:lnSpc>
                <a:spcPct val="150000"/>
              </a:lnSpc>
            </a:pPr>
            <a:endParaRPr lang="en-US" sz="1600" dirty="0">
              <a:solidFill>
                <a:schemeClr val="accent3"/>
              </a:solidFill>
            </a:endParaRPr>
          </a:p>
          <a:p>
            <a:pPr>
              <a:lnSpc>
                <a:spcPct val="150000"/>
              </a:lnSpc>
            </a:pPr>
            <a:r>
              <a:rPr lang="en-US" sz="1600" dirty="0">
                <a:solidFill>
                  <a:schemeClr val="accent3"/>
                </a:solidFill>
              </a:rPr>
              <a:t>So, </a:t>
            </a:r>
            <a:r>
              <a:rPr lang="en-US" sz="1600" b="1" dirty="0">
                <a:solidFill>
                  <a:schemeClr val="accent3"/>
                </a:solidFill>
              </a:rPr>
              <a:t>Americano with Milk and Latte were most popular coffee.</a:t>
            </a:r>
          </a:p>
        </p:txBody>
      </p:sp>
      <p:pic>
        <p:nvPicPr>
          <p:cNvPr id="4" name="Picture 3">
            <a:extLst>
              <a:ext uri="{FF2B5EF4-FFF2-40B4-BE49-F238E27FC236}">
                <a16:creationId xmlns:a16="http://schemas.microsoft.com/office/drawing/2014/main" id="{24DB49F4-6AB5-CE2E-D998-2DD8BC32F6BE}"/>
              </a:ext>
            </a:extLst>
          </p:cNvPr>
          <p:cNvPicPr>
            <a:picLocks noChangeAspect="1"/>
          </p:cNvPicPr>
          <p:nvPr/>
        </p:nvPicPr>
        <p:blipFill>
          <a:blip r:embed="rId4"/>
          <a:stretch>
            <a:fillRect/>
          </a:stretch>
        </p:blipFill>
        <p:spPr>
          <a:xfrm>
            <a:off x="255036" y="1687419"/>
            <a:ext cx="9059545" cy="4329404"/>
          </a:xfrm>
          <a:prstGeom prst="rect">
            <a:avLst/>
          </a:prstGeom>
        </p:spPr>
      </p:pic>
    </p:spTree>
    <p:extLst>
      <p:ext uri="{BB962C8B-B14F-4D97-AF65-F5344CB8AC3E}">
        <p14:creationId xmlns:p14="http://schemas.microsoft.com/office/powerpoint/2010/main" val="501838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4431291" y="97788"/>
            <a:ext cx="3323626" cy="638050"/>
          </a:xfrm>
        </p:spPr>
        <p:txBody>
          <a:bodyPr>
            <a:normAutofit fontScale="90000"/>
          </a:bodyPr>
          <a:lstStyle/>
          <a:p>
            <a:pPr algn="ctr"/>
            <a:r>
              <a:rPr lang="en-US" dirty="0"/>
              <a:t>Solutions - v</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11</a:t>
            </a:fld>
            <a:endParaRPr lang="en-US" dirty="0"/>
          </a:p>
        </p:txBody>
      </p:sp>
      <p:sp>
        <p:nvSpPr>
          <p:cNvPr id="5" name="TextBox 4">
            <a:extLst>
              <a:ext uri="{FF2B5EF4-FFF2-40B4-BE49-F238E27FC236}">
                <a16:creationId xmlns:a16="http://schemas.microsoft.com/office/drawing/2014/main" id="{B0D3A571-466E-C2DC-AC49-7AF586787C67}"/>
              </a:ext>
            </a:extLst>
          </p:cNvPr>
          <p:cNvSpPr txBox="1"/>
          <p:nvPr/>
        </p:nvSpPr>
        <p:spPr>
          <a:xfrm>
            <a:off x="2975514" y="971212"/>
            <a:ext cx="6235181" cy="369332"/>
          </a:xfrm>
          <a:prstGeom prst="rect">
            <a:avLst/>
          </a:prstGeom>
          <a:noFill/>
        </p:spPr>
        <p:txBody>
          <a:bodyPr wrap="square">
            <a:spAutoFit/>
          </a:bodyPr>
          <a:lstStyle/>
          <a:p>
            <a:pPr algn="ctr"/>
            <a:r>
              <a:rPr lang="en-IN" dirty="0">
                <a:solidFill>
                  <a:schemeClr val="accent3"/>
                </a:solidFill>
              </a:rPr>
              <a:t>Card holder to spend most amount to buy coffee</a:t>
            </a:r>
          </a:p>
        </p:txBody>
      </p:sp>
      <p:cxnSp>
        <p:nvCxnSpPr>
          <p:cNvPr id="6" name="Straight Connector 5">
            <a:extLst>
              <a:ext uri="{FF2B5EF4-FFF2-40B4-BE49-F238E27FC236}">
                <a16:creationId xmlns:a16="http://schemas.microsoft.com/office/drawing/2014/main" id="{3B108261-763C-49DB-0D60-7A6FBBA799D8}"/>
              </a:ext>
            </a:extLst>
          </p:cNvPr>
          <p:cNvCxnSpPr>
            <a:cxnSpLocks/>
          </p:cNvCxnSpPr>
          <p:nvPr/>
        </p:nvCxnSpPr>
        <p:spPr>
          <a:xfrm>
            <a:off x="255036" y="1452044"/>
            <a:ext cx="11681927" cy="0"/>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2D20CD27-4A30-6D19-D4AC-28089DE904D5}"/>
              </a:ext>
            </a:extLst>
          </p:cNvPr>
          <p:cNvCxnSpPr/>
          <p:nvPr/>
        </p:nvCxnSpPr>
        <p:spPr>
          <a:xfrm>
            <a:off x="9451910" y="1637228"/>
            <a:ext cx="0" cy="43294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80DB1-6541-1845-C82E-4131C2B32DF2}"/>
              </a:ext>
            </a:extLst>
          </p:cNvPr>
          <p:cNvSpPr txBox="1"/>
          <p:nvPr/>
        </p:nvSpPr>
        <p:spPr>
          <a:xfrm>
            <a:off x="9483013" y="2062980"/>
            <a:ext cx="2453950" cy="3737049"/>
          </a:xfrm>
          <a:prstGeom prst="rect">
            <a:avLst/>
          </a:prstGeom>
          <a:noFill/>
        </p:spPr>
        <p:txBody>
          <a:bodyPr wrap="square" rtlCol="0">
            <a:spAutoFit/>
          </a:bodyPr>
          <a:lstStyle/>
          <a:p>
            <a:pPr>
              <a:lnSpc>
                <a:spcPct val="150000"/>
              </a:lnSpc>
            </a:pPr>
            <a:r>
              <a:rPr lang="en-US" sz="1600" dirty="0">
                <a:solidFill>
                  <a:schemeClr val="accent3"/>
                </a:solidFill>
              </a:rPr>
              <a:t>From the bar chart, we can see card holder of Card No </a:t>
            </a:r>
            <a:r>
              <a:rPr lang="en-US" sz="1600" dirty="0"/>
              <a:t>: </a:t>
            </a:r>
            <a:r>
              <a:rPr lang="en-IN" sz="1600" b="1" dirty="0">
                <a:solidFill>
                  <a:schemeClr val="accent3"/>
                </a:solidFill>
                <a:effectLst/>
              </a:rPr>
              <a:t>ANON-0000-0000-0012 </a:t>
            </a:r>
            <a:r>
              <a:rPr lang="en-IN" sz="1600" dirty="0">
                <a:solidFill>
                  <a:schemeClr val="accent3"/>
                </a:solidFill>
                <a:effectLst/>
              </a:rPr>
              <a:t>bought more coffee from machine which was 96 times he/she bought coffee.</a:t>
            </a:r>
          </a:p>
          <a:p>
            <a:pPr>
              <a:lnSpc>
                <a:spcPct val="150000"/>
              </a:lnSpc>
            </a:pPr>
            <a:endParaRPr lang="en-US" sz="1600" dirty="0"/>
          </a:p>
          <a:p>
            <a:pPr>
              <a:lnSpc>
                <a:spcPct val="150000"/>
              </a:lnSpc>
            </a:pPr>
            <a:r>
              <a:rPr lang="en-US" sz="1600" dirty="0">
                <a:solidFill>
                  <a:schemeClr val="accent3"/>
                </a:solidFill>
              </a:rPr>
              <a:t>So, </a:t>
            </a:r>
            <a:r>
              <a:rPr lang="en-US" sz="1600" dirty="0" err="1">
                <a:solidFill>
                  <a:schemeClr val="accent3"/>
                </a:solidFill>
              </a:rPr>
              <a:t>He/She</a:t>
            </a:r>
            <a:r>
              <a:rPr lang="en-US" sz="1600" dirty="0">
                <a:solidFill>
                  <a:schemeClr val="accent3"/>
                </a:solidFill>
              </a:rPr>
              <a:t> was the top customer.</a:t>
            </a:r>
            <a:endParaRPr lang="en-US" sz="1600" b="1" dirty="0">
              <a:solidFill>
                <a:schemeClr val="accent3"/>
              </a:solidFill>
            </a:endParaRPr>
          </a:p>
        </p:txBody>
      </p:sp>
      <p:pic>
        <p:nvPicPr>
          <p:cNvPr id="7" name="Picture 6">
            <a:extLst>
              <a:ext uri="{FF2B5EF4-FFF2-40B4-BE49-F238E27FC236}">
                <a16:creationId xmlns:a16="http://schemas.microsoft.com/office/drawing/2014/main" id="{E1732A80-3378-C530-7CA1-55E9755C98E8}"/>
              </a:ext>
            </a:extLst>
          </p:cNvPr>
          <p:cNvPicPr>
            <a:picLocks noChangeAspect="1"/>
          </p:cNvPicPr>
          <p:nvPr/>
        </p:nvPicPr>
        <p:blipFill>
          <a:blip r:embed="rId4"/>
          <a:stretch>
            <a:fillRect/>
          </a:stretch>
        </p:blipFill>
        <p:spPr>
          <a:xfrm>
            <a:off x="255036" y="1748739"/>
            <a:ext cx="8955658" cy="4365532"/>
          </a:xfrm>
          <a:prstGeom prst="rect">
            <a:avLst/>
          </a:prstGeom>
        </p:spPr>
      </p:pic>
    </p:spTree>
    <p:extLst>
      <p:ext uri="{BB962C8B-B14F-4D97-AF65-F5344CB8AC3E}">
        <p14:creationId xmlns:p14="http://schemas.microsoft.com/office/powerpoint/2010/main" val="3925328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4431291" y="97788"/>
            <a:ext cx="3323626" cy="638050"/>
          </a:xfrm>
        </p:spPr>
        <p:txBody>
          <a:bodyPr>
            <a:normAutofit fontScale="90000"/>
          </a:bodyPr>
          <a:lstStyle/>
          <a:p>
            <a:pPr algn="ctr"/>
            <a:r>
              <a:rPr lang="en-US" dirty="0"/>
              <a:t>Solutions - vi</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12</a:t>
            </a:fld>
            <a:endParaRPr lang="en-US" dirty="0"/>
          </a:p>
        </p:txBody>
      </p:sp>
      <p:sp>
        <p:nvSpPr>
          <p:cNvPr id="5" name="TextBox 4">
            <a:extLst>
              <a:ext uri="{FF2B5EF4-FFF2-40B4-BE49-F238E27FC236}">
                <a16:creationId xmlns:a16="http://schemas.microsoft.com/office/drawing/2014/main" id="{B0D3A571-466E-C2DC-AC49-7AF586787C67}"/>
              </a:ext>
            </a:extLst>
          </p:cNvPr>
          <p:cNvSpPr txBox="1"/>
          <p:nvPr/>
        </p:nvSpPr>
        <p:spPr>
          <a:xfrm>
            <a:off x="2975514" y="971212"/>
            <a:ext cx="6235181" cy="369332"/>
          </a:xfrm>
          <a:prstGeom prst="rect">
            <a:avLst/>
          </a:prstGeom>
          <a:noFill/>
        </p:spPr>
        <p:txBody>
          <a:bodyPr wrap="square">
            <a:spAutoFit/>
          </a:bodyPr>
          <a:lstStyle/>
          <a:p>
            <a:pPr algn="ctr"/>
            <a:r>
              <a:rPr lang="en-IN" dirty="0">
                <a:solidFill>
                  <a:schemeClr val="accent3"/>
                </a:solidFill>
              </a:rPr>
              <a:t>From which type of transaction, company earned most</a:t>
            </a:r>
          </a:p>
        </p:txBody>
      </p:sp>
      <p:cxnSp>
        <p:nvCxnSpPr>
          <p:cNvPr id="6" name="Straight Connector 5">
            <a:extLst>
              <a:ext uri="{FF2B5EF4-FFF2-40B4-BE49-F238E27FC236}">
                <a16:creationId xmlns:a16="http://schemas.microsoft.com/office/drawing/2014/main" id="{3B108261-763C-49DB-0D60-7A6FBBA799D8}"/>
              </a:ext>
            </a:extLst>
          </p:cNvPr>
          <p:cNvCxnSpPr>
            <a:cxnSpLocks/>
          </p:cNvCxnSpPr>
          <p:nvPr/>
        </p:nvCxnSpPr>
        <p:spPr>
          <a:xfrm>
            <a:off x="255036" y="1452044"/>
            <a:ext cx="11681927" cy="0"/>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D5ADC69E-453B-85AD-7128-06A6ADC49897}"/>
              </a:ext>
            </a:extLst>
          </p:cNvPr>
          <p:cNvPicPr>
            <a:picLocks noChangeAspect="1"/>
          </p:cNvPicPr>
          <p:nvPr/>
        </p:nvPicPr>
        <p:blipFill>
          <a:blip r:embed="rId4"/>
          <a:stretch>
            <a:fillRect/>
          </a:stretch>
        </p:blipFill>
        <p:spPr>
          <a:xfrm>
            <a:off x="407651" y="1563576"/>
            <a:ext cx="11370906" cy="3408640"/>
          </a:xfrm>
          <a:prstGeom prst="rect">
            <a:avLst/>
          </a:prstGeom>
        </p:spPr>
      </p:pic>
      <p:sp>
        <p:nvSpPr>
          <p:cNvPr id="8" name="TextBox 7">
            <a:extLst>
              <a:ext uri="{FF2B5EF4-FFF2-40B4-BE49-F238E27FC236}">
                <a16:creationId xmlns:a16="http://schemas.microsoft.com/office/drawing/2014/main" id="{C0B44714-A11B-8E78-2E82-E05ABAAFC62A}"/>
              </a:ext>
            </a:extLst>
          </p:cNvPr>
          <p:cNvSpPr txBox="1"/>
          <p:nvPr/>
        </p:nvSpPr>
        <p:spPr>
          <a:xfrm>
            <a:off x="2643995" y="5083747"/>
            <a:ext cx="6898218" cy="782394"/>
          </a:xfrm>
          <a:prstGeom prst="rect">
            <a:avLst/>
          </a:prstGeom>
          <a:noFill/>
        </p:spPr>
        <p:txBody>
          <a:bodyPr wrap="square" rtlCol="0">
            <a:spAutoFit/>
          </a:bodyPr>
          <a:lstStyle/>
          <a:p>
            <a:pPr algn="ctr">
              <a:lnSpc>
                <a:spcPct val="150000"/>
              </a:lnSpc>
            </a:pPr>
            <a:r>
              <a:rPr lang="en-US" sz="1600" dirty="0">
                <a:solidFill>
                  <a:schemeClr val="accent3"/>
                </a:solidFill>
              </a:rPr>
              <a:t>From the above line chart, we can notice in every month transaction by </a:t>
            </a:r>
            <a:r>
              <a:rPr lang="en-US" sz="1600" b="1" dirty="0">
                <a:solidFill>
                  <a:schemeClr val="accent3"/>
                </a:solidFill>
              </a:rPr>
              <a:t>CARD</a:t>
            </a:r>
            <a:r>
              <a:rPr lang="en-US" sz="1600" dirty="0">
                <a:solidFill>
                  <a:schemeClr val="accent3"/>
                </a:solidFill>
              </a:rPr>
              <a:t> </a:t>
            </a:r>
            <a:r>
              <a:rPr lang="en-US" sz="1600" b="1" dirty="0">
                <a:solidFill>
                  <a:schemeClr val="accent3"/>
                </a:solidFill>
              </a:rPr>
              <a:t>is more than CASH</a:t>
            </a:r>
            <a:r>
              <a:rPr lang="en-US" sz="1600" dirty="0">
                <a:solidFill>
                  <a:schemeClr val="accent3"/>
                </a:solidFill>
              </a:rPr>
              <a:t> usage in vending machine</a:t>
            </a:r>
            <a:endParaRPr lang="en-IN" sz="1600" b="1" dirty="0">
              <a:solidFill>
                <a:schemeClr val="accent3"/>
              </a:solidFill>
            </a:endParaRPr>
          </a:p>
        </p:txBody>
      </p:sp>
    </p:spTree>
    <p:extLst>
      <p:ext uri="{BB962C8B-B14F-4D97-AF65-F5344CB8AC3E}">
        <p14:creationId xmlns:p14="http://schemas.microsoft.com/office/powerpoint/2010/main" val="576581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2896"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4371230" y="96100"/>
            <a:ext cx="3443746" cy="638050"/>
          </a:xfrm>
        </p:spPr>
        <p:txBody>
          <a:bodyPr>
            <a:normAutofit fontScale="90000"/>
          </a:bodyPr>
          <a:lstStyle/>
          <a:p>
            <a:pPr algn="ctr"/>
            <a:r>
              <a:rPr lang="en-US" dirty="0"/>
              <a:t>Solutions - vii</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13</a:t>
            </a:fld>
            <a:endParaRPr lang="en-US" dirty="0"/>
          </a:p>
        </p:txBody>
      </p:sp>
      <p:sp>
        <p:nvSpPr>
          <p:cNvPr id="5" name="TextBox 4">
            <a:extLst>
              <a:ext uri="{FF2B5EF4-FFF2-40B4-BE49-F238E27FC236}">
                <a16:creationId xmlns:a16="http://schemas.microsoft.com/office/drawing/2014/main" id="{B0D3A571-466E-C2DC-AC49-7AF586787C67}"/>
              </a:ext>
            </a:extLst>
          </p:cNvPr>
          <p:cNvSpPr txBox="1"/>
          <p:nvPr/>
        </p:nvSpPr>
        <p:spPr>
          <a:xfrm>
            <a:off x="1684175" y="991859"/>
            <a:ext cx="8823650" cy="369332"/>
          </a:xfrm>
          <a:prstGeom prst="rect">
            <a:avLst/>
          </a:prstGeom>
          <a:noFill/>
        </p:spPr>
        <p:txBody>
          <a:bodyPr wrap="square">
            <a:spAutoFit/>
          </a:bodyPr>
          <a:lstStyle/>
          <a:p>
            <a:pPr algn="ctr"/>
            <a:r>
              <a:rPr lang="en-US" b="0" dirty="0">
                <a:solidFill>
                  <a:schemeClr val="accent3"/>
                </a:solidFill>
                <a:effectLst/>
              </a:rPr>
              <a:t>Next Month Sales Prediction and Sales Comparison with Current &amp; Previous Month</a:t>
            </a:r>
          </a:p>
        </p:txBody>
      </p:sp>
      <p:cxnSp>
        <p:nvCxnSpPr>
          <p:cNvPr id="6" name="Straight Connector 5">
            <a:extLst>
              <a:ext uri="{FF2B5EF4-FFF2-40B4-BE49-F238E27FC236}">
                <a16:creationId xmlns:a16="http://schemas.microsoft.com/office/drawing/2014/main" id="{3B108261-763C-49DB-0D60-7A6FBBA799D8}"/>
              </a:ext>
            </a:extLst>
          </p:cNvPr>
          <p:cNvCxnSpPr>
            <a:cxnSpLocks/>
          </p:cNvCxnSpPr>
          <p:nvPr/>
        </p:nvCxnSpPr>
        <p:spPr>
          <a:xfrm>
            <a:off x="255036" y="1452044"/>
            <a:ext cx="11681927" cy="0"/>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0B44714-A11B-8E78-2E82-E05ABAAFC62A}"/>
              </a:ext>
            </a:extLst>
          </p:cNvPr>
          <p:cNvSpPr txBox="1"/>
          <p:nvPr/>
        </p:nvSpPr>
        <p:spPr>
          <a:xfrm>
            <a:off x="255036" y="4580014"/>
            <a:ext cx="11681927" cy="1521057"/>
          </a:xfrm>
          <a:prstGeom prst="rect">
            <a:avLst/>
          </a:prstGeom>
          <a:noFill/>
        </p:spPr>
        <p:txBody>
          <a:bodyPr wrap="square" rtlCol="0">
            <a:spAutoFit/>
          </a:bodyPr>
          <a:lstStyle/>
          <a:p>
            <a:pPr algn="ctr">
              <a:lnSpc>
                <a:spcPct val="150000"/>
              </a:lnSpc>
            </a:pPr>
            <a:r>
              <a:rPr lang="en-US" sz="1600" dirty="0">
                <a:solidFill>
                  <a:schemeClr val="accent3"/>
                </a:solidFill>
              </a:rPr>
              <a:t>From the above table, we can notice July and August (Current month according to given dataset) had sales of Rs. 6915.94 and Rs. 7359.14 </a:t>
            </a:r>
            <a:r>
              <a:rPr lang="en-US" sz="1600" dirty="0" err="1">
                <a:solidFill>
                  <a:schemeClr val="accent3"/>
                </a:solidFill>
              </a:rPr>
              <a:t>repectively</a:t>
            </a:r>
            <a:r>
              <a:rPr lang="en-US" sz="1600" dirty="0">
                <a:solidFill>
                  <a:schemeClr val="accent3"/>
                </a:solidFill>
              </a:rPr>
              <a:t>. We used Random Forest Regressor model to predict the sales of September (Next month according to dataset), which is Rs. 7285.36, the sales value of September decreased from August. With the help of line chart we have shown the sales data of previous, current and future months. In the chart predicted sales value has been shown in red dotted line.</a:t>
            </a:r>
            <a:endParaRPr lang="en-IN" sz="1600" b="1" dirty="0">
              <a:solidFill>
                <a:schemeClr val="accent3"/>
              </a:solidFill>
            </a:endParaRPr>
          </a:p>
        </p:txBody>
      </p:sp>
      <p:pic>
        <p:nvPicPr>
          <p:cNvPr id="7" name="Picture 6">
            <a:extLst>
              <a:ext uri="{FF2B5EF4-FFF2-40B4-BE49-F238E27FC236}">
                <a16:creationId xmlns:a16="http://schemas.microsoft.com/office/drawing/2014/main" id="{C7F82FB1-82DB-EACF-FCFF-8B4C0697F6DB}"/>
              </a:ext>
            </a:extLst>
          </p:cNvPr>
          <p:cNvPicPr>
            <a:picLocks noChangeAspect="1"/>
          </p:cNvPicPr>
          <p:nvPr/>
        </p:nvPicPr>
        <p:blipFill>
          <a:blip r:embed="rId4"/>
          <a:stretch>
            <a:fillRect/>
          </a:stretch>
        </p:blipFill>
        <p:spPr>
          <a:xfrm>
            <a:off x="255036" y="1587081"/>
            <a:ext cx="1912786" cy="1120237"/>
          </a:xfrm>
          <a:prstGeom prst="rect">
            <a:avLst/>
          </a:prstGeom>
        </p:spPr>
      </p:pic>
      <p:pic>
        <p:nvPicPr>
          <p:cNvPr id="10" name="Picture 9">
            <a:extLst>
              <a:ext uri="{FF2B5EF4-FFF2-40B4-BE49-F238E27FC236}">
                <a16:creationId xmlns:a16="http://schemas.microsoft.com/office/drawing/2014/main" id="{E5952A20-8CB4-253C-7D3D-BA4DB37D0F77}"/>
              </a:ext>
            </a:extLst>
          </p:cNvPr>
          <p:cNvPicPr>
            <a:picLocks noChangeAspect="1"/>
          </p:cNvPicPr>
          <p:nvPr/>
        </p:nvPicPr>
        <p:blipFill>
          <a:blip r:embed="rId5"/>
          <a:stretch>
            <a:fillRect/>
          </a:stretch>
        </p:blipFill>
        <p:spPr>
          <a:xfrm>
            <a:off x="2167822" y="1587081"/>
            <a:ext cx="9769141" cy="2841830"/>
          </a:xfrm>
          <a:prstGeom prst="rect">
            <a:avLst/>
          </a:prstGeom>
        </p:spPr>
      </p:pic>
    </p:spTree>
    <p:extLst>
      <p:ext uri="{BB962C8B-B14F-4D97-AF65-F5344CB8AC3E}">
        <p14:creationId xmlns:p14="http://schemas.microsoft.com/office/powerpoint/2010/main" val="1890290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2896"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4371230" y="96100"/>
            <a:ext cx="3443746" cy="638050"/>
          </a:xfrm>
        </p:spPr>
        <p:txBody>
          <a:bodyPr>
            <a:normAutofit/>
          </a:bodyPr>
          <a:lstStyle/>
          <a:p>
            <a:pPr algn="ctr"/>
            <a:r>
              <a:rPr lang="en-US" dirty="0"/>
              <a:t>Conclusion</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14</a:t>
            </a:fld>
            <a:endParaRPr lang="en-US" dirty="0"/>
          </a:p>
        </p:txBody>
      </p:sp>
      <p:sp>
        <p:nvSpPr>
          <p:cNvPr id="8" name="TextBox 7">
            <a:extLst>
              <a:ext uri="{FF2B5EF4-FFF2-40B4-BE49-F238E27FC236}">
                <a16:creationId xmlns:a16="http://schemas.microsoft.com/office/drawing/2014/main" id="{C0B44714-A11B-8E78-2E82-E05ABAAFC62A}"/>
              </a:ext>
            </a:extLst>
          </p:cNvPr>
          <p:cNvSpPr txBox="1"/>
          <p:nvPr/>
        </p:nvSpPr>
        <p:spPr>
          <a:xfrm>
            <a:off x="993817" y="1200168"/>
            <a:ext cx="10198572" cy="4711996"/>
          </a:xfrm>
          <a:prstGeom prst="rect">
            <a:avLst/>
          </a:prstGeom>
          <a:noFill/>
        </p:spPr>
        <p:txBody>
          <a:bodyPr wrap="square" rtlCol="0">
            <a:spAutoFit/>
          </a:bodyPr>
          <a:lstStyle/>
          <a:p>
            <a:pPr algn="ctr">
              <a:lnSpc>
                <a:spcPct val="150000"/>
              </a:lnSpc>
            </a:pPr>
            <a:r>
              <a:rPr lang="en-US" b="1" dirty="0">
                <a:solidFill>
                  <a:schemeClr val="accent3"/>
                </a:solidFill>
              </a:rPr>
              <a:t>From the detailed analysis of the UM COFFEE Sales Data, we have noticed that :</a:t>
            </a:r>
          </a:p>
          <a:p>
            <a:pPr algn="ctr">
              <a:lnSpc>
                <a:spcPct val="150000"/>
              </a:lnSpc>
            </a:pPr>
            <a:endParaRPr lang="en-US" b="1" dirty="0">
              <a:solidFill>
                <a:schemeClr val="accent3"/>
              </a:solidFill>
            </a:endParaRPr>
          </a:p>
          <a:p>
            <a:pPr marL="285750" indent="-285750">
              <a:lnSpc>
                <a:spcPct val="200000"/>
              </a:lnSpc>
              <a:buFont typeface="Arial" panose="020B0604020202020204" pitchFamily="34" charset="0"/>
              <a:buChar char="•"/>
            </a:pPr>
            <a:r>
              <a:rPr lang="en-IN" dirty="0">
                <a:solidFill>
                  <a:schemeClr val="accent3"/>
                </a:solidFill>
              </a:rPr>
              <a:t>In May, the sales was more than other months ( March – August).</a:t>
            </a:r>
          </a:p>
          <a:p>
            <a:pPr marL="285750" indent="-285750">
              <a:lnSpc>
                <a:spcPct val="200000"/>
              </a:lnSpc>
              <a:buFont typeface="Arial" panose="020B0604020202020204" pitchFamily="34" charset="0"/>
              <a:buChar char="•"/>
            </a:pPr>
            <a:r>
              <a:rPr lang="en-IN" dirty="0">
                <a:solidFill>
                  <a:schemeClr val="accent3"/>
                </a:solidFill>
              </a:rPr>
              <a:t>Americano with Milk &amp; Latte coffee had highest amount of sales. So, those were the most popular coffees.</a:t>
            </a:r>
          </a:p>
          <a:p>
            <a:pPr marL="285750" indent="-285750">
              <a:lnSpc>
                <a:spcPct val="200000"/>
              </a:lnSpc>
              <a:buFont typeface="Arial" panose="020B0604020202020204" pitchFamily="34" charset="0"/>
              <a:buChar char="•"/>
            </a:pPr>
            <a:r>
              <a:rPr lang="en-IN" dirty="0">
                <a:solidFill>
                  <a:schemeClr val="accent3"/>
                </a:solidFill>
              </a:rPr>
              <a:t>In Morning from 9 AM to 11 AM and In Evening 6 PM to 8 PM, most amount of coffee sold and earned most revenue in those hours.</a:t>
            </a:r>
          </a:p>
          <a:p>
            <a:pPr marL="285750" indent="-285750">
              <a:lnSpc>
                <a:spcPct val="200000"/>
              </a:lnSpc>
              <a:buFont typeface="Arial" panose="020B0604020202020204" pitchFamily="34" charset="0"/>
              <a:buChar char="•"/>
            </a:pPr>
            <a:r>
              <a:rPr lang="en-IN" dirty="0">
                <a:solidFill>
                  <a:schemeClr val="accent3"/>
                </a:solidFill>
              </a:rPr>
              <a:t>Most of the customers used CARD rather than CASH option.</a:t>
            </a:r>
          </a:p>
          <a:p>
            <a:pPr marL="285750" indent="-285750">
              <a:lnSpc>
                <a:spcPct val="200000"/>
              </a:lnSpc>
              <a:buFont typeface="Arial" panose="020B0604020202020204" pitchFamily="34" charset="0"/>
              <a:buChar char="•"/>
            </a:pPr>
            <a:r>
              <a:rPr lang="en-IN" dirty="0">
                <a:solidFill>
                  <a:schemeClr val="accent3"/>
                </a:solidFill>
              </a:rPr>
              <a:t>The next month’s predicted total sales will be decreased from last month.</a:t>
            </a:r>
          </a:p>
        </p:txBody>
      </p:sp>
    </p:spTree>
    <p:extLst>
      <p:ext uri="{BB962C8B-B14F-4D97-AF65-F5344CB8AC3E}">
        <p14:creationId xmlns:p14="http://schemas.microsoft.com/office/powerpoint/2010/main" val="2616965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ile of coffee beans ">
            <a:extLst>
              <a:ext uri="{FF2B5EF4-FFF2-40B4-BE49-F238E27FC236}">
                <a16:creationId xmlns:a16="http://schemas.microsoft.com/office/drawing/2014/main" id="{AB5FDD94-2E49-4EA4-09F4-9C0C9A6F619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 name="Title 2">
            <a:extLst>
              <a:ext uri="{FF2B5EF4-FFF2-40B4-BE49-F238E27FC236}">
                <a16:creationId xmlns:a16="http://schemas.microsoft.com/office/drawing/2014/main" id="{DB2022D1-ECE0-1474-028C-B795A530438E}"/>
              </a:ext>
            </a:extLst>
          </p:cNvPr>
          <p:cNvSpPr>
            <a:spLocks noGrp="1"/>
          </p:cNvSpPr>
          <p:nvPr>
            <p:ph type="title"/>
          </p:nvPr>
        </p:nvSpPr>
        <p:spPr>
          <a:xfrm>
            <a:off x="6967222" y="2247391"/>
            <a:ext cx="4434840" cy="762338"/>
          </a:xfrm>
        </p:spPr>
        <p:txBody>
          <a:bodyPr/>
          <a:lstStyle/>
          <a:p>
            <a:r>
              <a:rPr lang="en-US" dirty="0"/>
              <a:t>Thank you</a:t>
            </a:r>
          </a:p>
        </p:txBody>
      </p:sp>
      <p:sp>
        <p:nvSpPr>
          <p:cNvPr id="5" name="Text Placeholder 4">
            <a:extLst>
              <a:ext uri="{FF2B5EF4-FFF2-40B4-BE49-F238E27FC236}">
                <a16:creationId xmlns:a16="http://schemas.microsoft.com/office/drawing/2014/main" id="{F8DB48EA-A2DB-A210-928A-1FC121F35547}"/>
              </a:ext>
            </a:extLst>
          </p:cNvPr>
          <p:cNvSpPr>
            <a:spLocks noGrp="1"/>
          </p:cNvSpPr>
          <p:nvPr>
            <p:ph type="body" sz="quarter" idx="17"/>
          </p:nvPr>
        </p:nvSpPr>
        <p:spPr>
          <a:xfrm>
            <a:off x="6967222" y="3258237"/>
            <a:ext cx="4434840" cy="368884"/>
          </a:xfrm>
        </p:spPr>
        <p:txBody>
          <a:bodyPr>
            <a:normAutofit/>
          </a:bodyPr>
          <a:lstStyle/>
          <a:p>
            <a:r>
              <a:rPr lang="en-US" sz="1800" dirty="0"/>
              <a:t>Presented by :</a:t>
            </a:r>
          </a:p>
        </p:txBody>
      </p:sp>
      <p:sp>
        <p:nvSpPr>
          <p:cNvPr id="6" name="Text Placeholder 5">
            <a:extLst>
              <a:ext uri="{FF2B5EF4-FFF2-40B4-BE49-F238E27FC236}">
                <a16:creationId xmlns:a16="http://schemas.microsoft.com/office/drawing/2014/main" id="{D733A49E-B51D-1395-EC68-B125A03571C4}"/>
              </a:ext>
            </a:extLst>
          </p:cNvPr>
          <p:cNvSpPr>
            <a:spLocks noGrp="1"/>
          </p:cNvSpPr>
          <p:nvPr>
            <p:ph type="body" sz="quarter" idx="18"/>
          </p:nvPr>
        </p:nvSpPr>
        <p:spPr>
          <a:xfrm>
            <a:off x="6967222" y="3748147"/>
            <a:ext cx="4434840" cy="749208"/>
          </a:xfrm>
        </p:spPr>
        <p:txBody>
          <a:bodyPr>
            <a:noAutofit/>
          </a:bodyPr>
          <a:lstStyle/>
          <a:p>
            <a:r>
              <a:rPr lang="en-US" sz="1800" dirty="0">
                <a:solidFill>
                  <a:srgbClr val="FBEAD9"/>
                </a:solidFill>
              </a:rPr>
              <a:t>AKASHDEEP DAM (</a:t>
            </a:r>
            <a:r>
              <a:rPr lang="en-US" sz="1800" b="1" dirty="0">
                <a:solidFill>
                  <a:srgbClr val="FBEAD9"/>
                </a:solidFill>
                <a:ea typeface="Cascadia Code" panose="020B0609020000020004" pitchFamily="49" charset="0"/>
                <a:cs typeface="Segoe UI" panose="020B0502040204020203" pitchFamily="34" charset="0"/>
              </a:rPr>
              <a:t>UNID :</a:t>
            </a:r>
            <a:r>
              <a:rPr lang="en-US" sz="1800" dirty="0">
                <a:solidFill>
                  <a:srgbClr val="FBEAD9"/>
                </a:solidFill>
                <a:ea typeface="Cascadia Code" panose="020B0609020000020004" pitchFamily="49" charset="0"/>
                <a:cs typeface="Segoe UI" panose="020B0502040204020203" pitchFamily="34" charset="0"/>
              </a:rPr>
              <a:t> </a:t>
            </a:r>
            <a:r>
              <a:rPr lang="en-IN" sz="1800" b="0" i="0" dirty="0">
                <a:solidFill>
                  <a:srgbClr val="FBEAD9"/>
                </a:solidFill>
                <a:effectLst/>
                <a:ea typeface="Cascadia Code" panose="020B0609020000020004" pitchFamily="49" charset="0"/>
                <a:cs typeface="Segoe UI Semibold" panose="020B0702040204020203" pitchFamily="34" charset="0"/>
              </a:rPr>
              <a:t>UMIP20537) </a:t>
            </a:r>
            <a:endParaRPr lang="en-US" sz="1800" dirty="0">
              <a:solidFill>
                <a:srgbClr val="FBEAD9"/>
              </a:solidFill>
            </a:endParaRPr>
          </a:p>
          <a:p>
            <a:r>
              <a:rPr lang="en-US" sz="1800" dirty="0">
                <a:solidFill>
                  <a:srgbClr val="FBEAD9"/>
                </a:solidFill>
              </a:rPr>
              <a:t>akashdeepdam@gmail.com</a:t>
            </a:r>
          </a:p>
          <a:p>
            <a:endParaRPr lang="en-US" sz="1800" dirty="0">
              <a:solidFill>
                <a:srgbClr val="FBEAD9"/>
              </a:solidFill>
            </a:endParaRPr>
          </a:p>
          <a:p>
            <a:endParaRPr lang="en-US" sz="1800" dirty="0">
              <a:solidFill>
                <a:srgbClr val="FBEAD9"/>
              </a:solidFill>
            </a:endParaRPr>
          </a:p>
          <a:p>
            <a:endParaRPr lang="en-US" sz="1800" dirty="0">
              <a:solidFill>
                <a:srgbClr val="FBEAD9"/>
              </a:solidFill>
            </a:endParaRPr>
          </a:p>
        </p:txBody>
      </p:sp>
      <p:sp>
        <p:nvSpPr>
          <p:cNvPr id="31" name="Oval 30">
            <a:extLst>
              <a:ext uri="{FF2B5EF4-FFF2-40B4-BE49-F238E27FC236}">
                <a16:creationId xmlns:a16="http://schemas.microsoft.com/office/drawing/2014/main" id="{8805850E-5CFC-6B9C-18D3-4C2F45AC54DA}"/>
              </a:ext>
              <a:ext uri="{C183D7F6-B498-43B3-948B-1728B52AA6E4}">
                <adec:decorative xmlns:adec="http://schemas.microsoft.com/office/drawing/2017/decorative" val="1"/>
              </a:ext>
            </a:extLst>
          </p:cNvPr>
          <p:cNvSpPr/>
          <p:nvPr/>
        </p:nvSpPr>
        <p:spPr>
          <a:xfrm>
            <a:off x="1617028" y="1787525"/>
            <a:ext cx="3383280" cy="3383280"/>
          </a:xfrm>
          <a:prstGeom prst="ellipse">
            <a:avLst/>
          </a:prstGeom>
          <a:noFill/>
          <a:ln w="152400" cap="flat">
            <a:solidFill>
              <a:schemeClr val="accent3">
                <a:lumMod val="10000"/>
                <a:lumOff val="9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a:extLst>
              <a:ext uri="{FF2B5EF4-FFF2-40B4-BE49-F238E27FC236}">
                <a16:creationId xmlns:a16="http://schemas.microsoft.com/office/drawing/2014/main" id="{BF486CD0-9DFE-FDCC-6CC7-6EC4A49F8F03}"/>
              </a:ext>
            </a:extLst>
          </p:cNvPr>
          <p:cNvPicPr>
            <a:picLocks noGrp="1" noChangeAspect="1"/>
          </p:cNvPicPr>
          <p:nvPr>
            <p:ph type="pic" sz="quarter" idx="11"/>
          </p:nvPr>
        </p:nvPicPr>
        <p:blipFill>
          <a:blip r:embed="rId3"/>
          <a:srcRect t="2539" b="2539"/>
          <a:stretch>
            <a:fillRect/>
          </a:stretch>
        </p:blipFill>
        <p:spPr>
          <a:xfrm>
            <a:off x="1087171" y="1323929"/>
            <a:ext cx="4434839" cy="4210141"/>
          </a:xfrm>
        </p:spPr>
      </p:pic>
    </p:spTree>
    <p:extLst>
      <p:ext uri="{BB962C8B-B14F-4D97-AF65-F5344CB8AC3E}">
        <p14:creationId xmlns:p14="http://schemas.microsoft.com/office/powerpoint/2010/main" val="1181920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3639690" y="111054"/>
            <a:ext cx="4912617" cy="638050"/>
          </a:xfrm>
        </p:spPr>
        <p:txBody>
          <a:bodyPr/>
          <a:lstStyle/>
          <a:p>
            <a:pPr algn="ctr"/>
            <a:r>
              <a:rPr lang="en-US" dirty="0" err="1"/>
              <a:t>INtroduction</a:t>
            </a:r>
            <a:endParaRPr lang="en-US" dirty="0"/>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2</a:t>
            </a:fld>
            <a:endParaRPr lang="en-US" dirty="0"/>
          </a:p>
        </p:txBody>
      </p:sp>
      <p:sp>
        <p:nvSpPr>
          <p:cNvPr id="36" name="TextBox 35">
            <a:extLst>
              <a:ext uri="{FF2B5EF4-FFF2-40B4-BE49-F238E27FC236}">
                <a16:creationId xmlns:a16="http://schemas.microsoft.com/office/drawing/2014/main" id="{561BA208-D182-6E39-DAAD-E38BFA0E2CDC}"/>
              </a:ext>
            </a:extLst>
          </p:cNvPr>
          <p:cNvSpPr txBox="1"/>
          <p:nvPr/>
        </p:nvSpPr>
        <p:spPr>
          <a:xfrm>
            <a:off x="1812531" y="1540438"/>
            <a:ext cx="8566938" cy="3777124"/>
          </a:xfrm>
          <a:prstGeom prst="rect">
            <a:avLst/>
          </a:prstGeom>
          <a:noFill/>
        </p:spPr>
        <p:txBody>
          <a:bodyPr wrap="square" numCol="1" rtlCol="0">
            <a:spAutoFit/>
          </a:bodyPr>
          <a:lstStyle/>
          <a:p>
            <a:pPr algn="ctr">
              <a:lnSpc>
                <a:spcPct val="150000"/>
              </a:lnSpc>
            </a:pPr>
            <a:r>
              <a:rPr lang="en-US" dirty="0">
                <a:solidFill>
                  <a:schemeClr val="accent3"/>
                </a:solidFill>
              </a:rPr>
              <a:t>Unified Mentor Coffee is a small company who provides coffee sales from a vending machine in Gurgaon Cyber City. The owner of the company now want to know the analysis and demographics of the sales of the coffee vending machine. She provided the dataset for analysis. </a:t>
            </a:r>
            <a:r>
              <a:rPr lang="en-US" b="0" i="0" u="none" strike="noStrike" baseline="0" dirty="0">
                <a:solidFill>
                  <a:schemeClr val="accent3"/>
                </a:solidFill>
              </a:rPr>
              <a:t>This dataset contains detailed records of coffee sales from a vending machine. The vending machine is the work of a dataset author who is committed to providing an open dataset to the </a:t>
            </a:r>
            <a:r>
              <a:rPr lang="en-IN" b="0" i="0" u="none" strike="noStrike" baseline="0" dirty="0">
                <a:solidFill>
                  <a:schemeClr val="accent3"/>
                </a:solidFill>
              </a:rPr>
              <a:t>community. </a:t>
            </a:r>
            <a:r>
              <a:rPr lang="en-US" b="0" i="0" u="none" strike="noStrike" baseline="0" dirty="0">
                <a:solidFill>
                  <a:schemeClr val="accent3"/>
                </a:solidFill>
              </a:rPr>
              <a:t>It is intended for analysis of purchasing patterns, sales trends, and customer preferences related to coffee products. </a:t>
            </a:r>
            <a:r>
              <a:rPr lang="en-US" sz="1800" b="0" i="0" u="none" strike="noStrike" baseline="0" dirty="0">
                <a:solidFill>
                  <a:schemeClr val="accent3"/>
                </a:solidFill>
              </a:rPr>
              <a:t>The dataset spans from March 2024 to August 2024, capturing daily transaction data.</a:t>
            </a:r>
            <a:endParaRPr lang="en-IN" dirty="0">
              <a:solidFill>
                <a:schemeClr val="accent3"/>
              </a:solidFill>
            </a:endParaRPr>
          </a:p>
        </p:txBody>
      </p:sp>
    </p:spTree>
    <p:extLst>
      <p:ext uri="{BB962C8B-B14F-4D97-AF65-F5344CB8AC3E}">
        <p14:creationId xmlns:p14="http://schemas.microsoft.com/office/powerpoint/2010/main" val="3703418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3410716" y="111054"/>
            <a:ext cx="5370568" cy="638050"/>
          </a:xfrm>
        </p:spPr>
        <p:txBody>
          <a:bodyPr>
            <a:normAutofit/>
          </a:bodyPr>
          <a:lstStyle/>
          <a:p>
            <a:pPr algn="ctr"/>
            <a:r>
              <a:rPr lang="en-US" dirty="0" err="1"/>
              <a:t>BUSiness</a:t>
            </a:r>
            <a:r>
              <a:rPr lang="en-US" dirty="0"/>
              <a:t> problems</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3</a:t>
            </a:fld>
            <a:endParaRPr lang="en-US" dirty="0"/>
          </a:p>
        </p:txBody>
      </p:sp>
      <p:sp>
        <p:nvSpPr>
          <p:cNvPr id="36" name="TextBox 35">
            <a:extLst>
              <a:ext uri="{FF2B5EF4-FFF2-40B4-BE49-F238E27FC236}">
                <a16:creationId xmlns:a16="http://schemas.microsoft.com/office/drawing/2014/main" id="{561BA208-D182-6E39-DAAD-E38BFA0E2CDC}"/>
              </a:ext>
            </a:extLst>
          </p:cNvPr>
          <p:cNvSpPr txBox="1"/>
          <p:nvPr/>
        </p:nvSpPr>
        <p:spPr>
          <a:xfrm>
            <a:off x="2859473" y="2163685"/>
            <a:ext cx="6473053" cy="2530629"/>
          </a:xfrm>
          <a:prstGeom prst="rect">
            <a:avLst/>
          </a:prstGeom>
          <a:noFill/>
        </p:spPr>
        <p:txBody>
          <a:bodyPr wrap="square" numCol="1" rtlCol="0">
            <a:spAutoFit/>
          </a:bodyPr>
          <a:lstStyle/>
          <a:p>
            <a:pPr marL="342900" indent="-342900">
              <a:lnSpc>
                <a:spcPct val="150000"/>
              </a:lnSpc>
              <a:buAutoNum type="arabicPeriod"/>
            </a:pPr>
            <a:r>
              <a:rPr lang="en-US" dirty="0">
                <a:solidFill>
                  <a:schemeClr val="accent3"/>
                </a:solidFill>
              </a:rPr>
              <a:t>In each month, how much earned by the vending machine</a:t>
            </a:r>
          </a:p>
          <a:p>
            <a:pPr marL="342900" indent="-342900">
              <a:lnSpc>
                <a:spcPct val="150000"/>
              </a:lnSpc>
              <a:buAutoNum type="arabicPeriod"/>
            </a:pPr>
            <a:r>
              <a:rPr lang="en-US" dirty="0">
                <a:solidFill>
                  <a:schemeClr val="accent3"/>
                </a:solidFill>
              </a:rPr>
              <a:t>Revenues by coffee types</a:t>
            </a:r>
          </a:p>
          <a:p>
            <a:pPr marL="342900" indent="-342900">
              <a:lnSpc>
                <a:spcPct val="150000"/>
              </a:lnSpc>
              <a:buAutoNum type="arabicPeriod"/>
            </a:pPr>
            <a:r>
              <a:rPr lang="en-US" dirty="0">
                <a:solidFill>
                  <a:schemeClr val="accent3"/>
                </a:solidFill>
              </a:rPr>
              <a:t>In every hour, which coffee type sold more than others</a:t>
            </a:r>
          </a:p>
          <a:p>
            <a:pPr marL="342900" indent="-342900">
              <a:lnSpc>
                <a:spcPct val="150000"/>
              </a:lnSpc>
              <a:buAutoNum type="arabicPeriod"/>
            </a:pPr>
            <a:r>
              <a:rPr lang="en-IN" dirty="0">
                <a:solidFill>
                  <a:schemeClr val="accent3"/>
                </a:solidFill>
              </a:rPr>
              <a:t>Popularity of coffee types</a:t>
            </a:r>
          </a:p>
          <a:p>
            <a:pPr marL="342900" indent="-342900">
              <a:lnSpc>
                <a:spcPct val="150000"/>
              </a:lnSpc>
              <a:buAutoNum type="arabicPeriod"/>
            </a:pPr>
            <a:r>
              <a:rPr lang="en-IN" dirty="0">
                <a:solidFill>
                  <a:schemeClr val="accent3"/>
                </a:solidFill>
              </a:rPr>
              <a:t>Card holder to spend most amount to buy coffee</a:t>
            </a:r>
          </a:p>
          <a:p>
            <a:pPr marL="342900" indent="-342900">
              <a:lnSpc>
                <a:spcPct val="150000"/>
              </a:lnSpc>
              <a:buAutoNum type="arabicPeriod"/>
            </a:pPr>
            <a:r>
              <a:rPr lang="en-IN" dirty="0">
                <a:solidFill>
                  <a:schemeClr val="accent3"/>
                </a:solidFill>
              </a:rPr>
              <a:t>From which type of transaction, company earned most</a:t>
            </a:r>
          </a:p>
        </p:txBody>
      </p:sp>
    </p:spTree>
    <p:extLst>
      <p:ext uri="{BB962C8B-B14F-4D97-AF65-F5344CB8AC3E}">
        <p14:creationId xmlns:p14="http://schemas.microsoft.com/office/powerpoint/2010/main" val="3286070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3410716" y="111054"/>
            <a:ext cx="5370568" cy="638050"/>
          </a:xfrm>
        </p:spPr>
        <p:txBody>
          <a:bodyPr>
            <a:normAutofit/>
          </a:bodyPr>
          <a:lstStyle/>
          <a:p>
            <a:pPr algn="ctr"/>
            <a:r>
              <a:rPr lang="en-US" dirty="0"/>
              <a:t>Techniques used - </a:t>
            </a:r>
            <a:r>
              <a:rPr lang="en-US" dirty="0" err="1"/>
              <a:t>i</a:t>
            </a:r>
            <a:endParaRPr lang="en-US" dirty="0"/>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4</a:t>
            </a:fld>
            <a:endParaRPr lang="en-US" dirty="0"/>
          </a:p>
        </p:txBody>
      </p:sp>
      <p:sp>
        <p:nvSpPr>
          <p:cNvPr id="36" name="TextBox 35">
            <a:extLst>
              <a:ext uri="{FF2B5EF4-FFF2-40B4-BE49-F238E27FC236}">
                <a16:creationId xmlns:a16="http://schemas.microsoft.com/office/drawing/2014/main" id="{561BA208-D182-6E39-DAAD-E38BFA0E2CDC}"/>
              </a:ext>
            </a:extLst>
          </p:cNvPr>
          <p:cNvSpPr txBox="1"/>
          <p:nvPr/>
        </p:nvSpPr>
        <p:spPr>
          <a:xfrm>
            <a:off x="270063" y="2021212"/>
            <a:ext cx="6473053" cy="453137"/>
          </a:xfrm>
          <a:prstGeom prst="rect">
            <a:avLst/>
          </a:prstGeom>
          <a:noFill/>
        </p:spPr>
        <p:txBody>
          <a:bodyPr wrap="square" numCol="1" rtlCol="0">
            <a:spAutoFit/>
          </a:bodyPr>
          <a:lstStyle/>
          <a:p>
            <a:pPr>
              <a:lnSpc>
                <a:spcPct val="150000"/>
              </a:lnSpc>
            </a:pPr>
            <a:r>
              <a:rPr lang="en-US" dirty="0">
                <a:solidFill>
                  <a:schemeClr val="accent3"/>
                </a:solidFill>
              </a:rPr>
              <a:t>1. In each month, how much earned by the vending machine</a:t>
            </a:r>
          </a:p>
        </p:txBody>
      </p:sp>
      <p:sp>
        <p:nvSpPr>
          <p:cNvPr id="2" name="TextBox 1">
            <a:extLst>
              <a:ext uri="{FF2B5EF4-FFF2-40B4-BE49-F238E27FC236}">
                <a16:creationId xmlns:a16="http://schemas.microsoft.com/office/drawing/2014/main" id="{CB819FF5-4774-845A-3872-857E3B9FE31A}"/>
              </a:ext>
            </a:extLst>
          </p:cNvPr>
          <p:cNvSpPr txBox="1"/>
          <p:nvPr/>
        </p:nvSpPr>
        <p:spPr>
          <a:xfrm>
            <a:off x="2727649" y="965963"/>
            <a:ext cx="6736702" cy="868636"/>
          </a:xfrm>
          <a:prstGeom prst="rect">
            <a:avLst/>
          </a:prstGeom>
          <a:noFill/>
        </p:spPr>
        <p:txBody>
          <a:bodyPr wrap="square" numCol="1" rtlCol="0">
            <a:spAutoFit/>
          </a:bodyPr>
          <a:lstStyle/>
          <a:p>
            <a:pPr algn="ctr">
              <a:lnSpc>
                <a:spcPct val="150000"/>
              </a:lnSpc>
            </a:pPr>
            <a:r>
              <a:rPr lang="en-US" dirty="0">
                <a:solidFill>
                  <a:schemeClr val="accent3"/>
                </a:solidFill>
              </a:rPr>
              <a:t>We used Python and it’s libraries like Pandas, Matplotlib, Seaborn, </a:t>
            </a:r>
            <a:r>
              <a:rPr lang="en-US" dirty="0" err="1">
                <a:solidFill>
                  <a:schemeClr val="accent3"/>
                </a:solidFill>
              </a:rPr>
              <a:t>Plotly</a:t>
            </a:r>
            <a:r>
              <a:rPr lang="en-US" dirty="0">
                <a:solidFill>
                  <a:schemeClr val="accent3"/>
                </a:solidFill>
              </a:rPr>
              <a:t> and Scikit-learn to solve the business problems</a:t>
            </a:r>
          </a:p>
        </p:txBody>
      </p:sp>
      <p:cxnSp>
        <p:nvCxnSpPr>
          <p:cNvPr id="5" name="Straight Connector 4">
            <a:extLst>
              <a:ext uri="{FF2B5EF4-FFF2-40B4-BE49-F238E27FC236}">
                <a16:creationId xmlns:a16="http://schemas.microsoft.com/office/drawing/2014/main" id="{CF79A5CC-D99A-156F-D3FF-2E5B10B0CE17}"/>
              </a:ext>
            </a:extLst>
          </p:cNvPr>
          <p:cNvCxnSpPr>
            <a:cxnSpLocks/>
          </p:cNvCxnSpPr>
          <p:nvPr/>
        </p:nvCxnSpPr>
        <p:spPr>
          <a:xfrm>
            <a:off x="270063" y="1927905"/>
            <a:ext cx="11681927" cy="0"/>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210218B3-380C-A067-F4DD-E78F4BF83A04}"/>
              </a:ext>
            </a:extLst>
          </p:cNvPr>
          <p:cNvSpPr txBox="1"/>
          <p:nvPr/>
        </p:nvSpPr>
        <p:spPr>
          <a:xfrm>
            <a:off x="270063" y="2569155"/>
            <a:ext cx="8833505" cy="453137"/>
          </a:xfrm>
          <a:prstGeom prst="rect">
            <a:avLst/>
          </a:prstGeom>
          <a:noFill/>
        </p:spPr>
        <p:txBody>
          <a:bodyPr wrap="square" numCol="1" rtlCol="0">
            <a:spAutoFit/>
          </a:bodyPr>
          <a:lstStyle/>
          <a:p>
            <a:pPr>
              <a:lnSpc>
                <a:spcPct val="150000"/>
              </a:lnSpc>
            </a:pPr>
            <a:r>
              <a:rPr lang="en-US" dirty="0">
                <a:solidFill>
                  <a:schemeClr val="accent3"/>
                </a:solidFill>
              </a:rPr>
              <a:t>-&gt; We used Pandas and </a:t>
            </a:r>
            <a:r>
              <a:rPr lang="en-US" dirty="0" err="1">
                <a:solidFill>
                  <a:schemeClr val="accent3"/>
                </a:solidFill>
              </a:rPr>
              <a:t>Plotly</a:t>
            </a:r>
            <a:r>
              <a:rPr lang="en-US" dirty="0">
                <a:solidFill>
                  <a:schemeClr val="accent3"/>
                </a:solidFill>
              </a:rPr>
              <a:t> Bar Chart to find out the sales amount of coffees</a:t>
            </a:r>
          </a:p>
        </p:txBody>
      </p:sp>
      <p:sp>
        <p:nvSpPr>
          <p:cNvPr id="8" name="TextBox 7">
            <a:extLst>
              <a:ext uri="{FF2B5EF4-FFF2-40B4-BE49-F238E27FC236}">
                <a16:creationId xmlns:a16="http://schemas.microsoft.com/office/drawing/2014/main" id="{EFEBB89D-1699-3D41-2720-1B6BB59214BD}"/>
              </a:ext>
            </a:extLst>
          </p:cNvPr>
          <p:cNvSpPr txBox="1"/>
          <p:nvPr/>
        </p:nvSpPr>
        <p:spPr>
          <a:xfrm>
            <a:off x="270063" y="3410111"/>
            <a:ext cx="6473053" cy="453137"/>
          </a:xfrm>
          <a:prstGeom prst="rect">
            <a:avLst/>
          </a:prstGeom>
          <a:noFill/>
        </p:spPr>
        <p:txBody>
          <a:bodyPr wrap="square" numCol="1" rtlCol="0">
            <a:spAutoFit/>
          </a:bodyPr>
          <a:lstStyle/>
          <a:p>
            <a:pPr>
              <a:lnSpc>
                <a:spcPct val="150000"/>
              </a:lnSpc>
            </a:pPr>
            <a:r>
              <a:rPr lang="en-US" dirty="0">
                <a:solidFill>
                  <a:schemeClr val="accent3"/>
                </a:solidFill>
              </a:rPr>
              <a:t>2. Revenues by coffee types</a:t>
            </a:r>
          </a:p>
        </p:txBody>
      </p:sp>
      <p:sp>
        <p:nvSpPr>
          <p:cNvPr id="9" name="TextBox 8">
            <a:extLst>
              <a:ext uri="{FF2B5EF4-FFF2-40B4-BE49-F238E27FC236}">
                <a16:creationId xmlns:a16="http://schemas.microsoft.com/office/drawing/2014/main" id="{0364BB90-B397-B27A-1A19-597255533628}"/>
              </a:ext>
            </a:extLst>
          </p:cNvPr>
          <p:cNvSpPr txBox="1"/>
          <p:nvPr/>
        </p:nvSpPr>
        <p:spPr>
          <a:xfrm>
            <a:off x="270063" y="3958054"/>
            <a:ext cx="8833505" cy="453137"/>
          </a:xfrm>
          <a:prstGeom prst="rect">
            <a:avLst/>
          </a:prstGeom>
          <a:noFill/>
        </p:spPr>
        <p:txBody>
          <a:bodyPr wrap="square" numCol="1" rtlCol="0">
            <a:spAutoFit/>
          </a:bodyPr>
          <a:lstStyle/>
          <a:p>
            <a:pPr>
              <a:lnSpc>
                <a:spcPct val="150000"/>
              </a:lnSpc>
            </a:pPr>
            <a:r>
              <a:rPr lang="en-US" dirty="0">
                <a:solidFill>
                  <a:schemeClr val="accent3"/>
                </a:solidFill>
              </a:rPr>
              <a:t>-&gt; We used Pandas and </a:t>
            </a:r>
            <a:r>
              <a:rPr lang="en-US" dirty="0" err="1">
                <a:solidFill>
                  <a:schemeClr val="accent3"/>
                </a:solidFill>
              </a:rPr>
              <a:t>Plotly</a:t>
            </a:r>
            <a:r>
              <a:rPr lang="en-US" dirty="0">
                <a:solidFill>
                  <a:schemeClr val="accent3"/>
                </a:solidFill>
              </a:rPr>
              <a:t> Scatter Plot to find out the revenues of coffees</a:t>
            </a:r>
          </a:p>
        </p:txBody>
      </p:sp>
      <p:sp>
        <p:nvSpPr>
          <p:cNvPr id="10" name="TextBox 9">
            <a:extLst>
              <a:ext uri="{FF2B5EF4-FFF2-40B4-BE49-F238E27FC236}">
                <a16:creationId xmlns:a16="http://schemas.microsoft.com/office/drawing/2014/main" id="{93EBD66B-3921-14BB-C1C4-D6BBC7A0A2B8}"/>
              </a:ext>
            </a:extLst>
          </p:cNvPr>
          <p:cNvSpPr txBox="1"/>
          <p:nvPr/>
        </p:nvSpPr>
        <p:spPr>
          <a:xfrm>
            <a:off x="325522" y="4797957"/>
            <a:ext cx="6473053" cy="453137"/>
          </a:xfrm>
          <a:prstGeom prst="rect">
            <a:avLst/>
          </a:prstGeom>
          <a:noFill/>
        </p:spPr>
        <p:txBody>
          <a:bodyPr wrap="square" numCol="1" rtlCol="0">
            <a:spAutoFit/>
          </a:bodyPr>
          <a:lstStyle/>
          <a:p>
            <a:pPr>
              <a:lnSpc>
                <a:spcPct val="150000"/>
              </a:lnSpc>
            </a:pPr>
            <a:r>
              <a:rPr lang="en-US" dirty="0">
                <a:solidFill>
                  <a:schemeClr val="accent3"/>
                </a:solidFill>
              </a:rPr>
              <a:t>3. In every hour, which coffee type sold more than others</a:t>
            </a:r>
          </a:p>
        </p:txBody>
      </p:sp>
      <p:sp>
        <p:nvSpPr>
          <p:cNvPr id="11" name="TextBox 10">
            <a:extLst>
              <a:ext uri="{FF2B5EF4-FFF2-40B4-BE49-F238E27FC236}">
                <a16:creationId xmlns:a16="http://schemas.microsoft.com/office/drawing/2014/main" id="{D50C0FC3-9318-2269-FB95-02455591234A}"/>
              </a:ext>
            </a:extLst>
          </p:cNvPr>
          <p:cNvSpPr txBox="1"/>
          <p:nvPr/>
        </p:nvSpPr>
        <p:spPr>
          <a:xfrm>
            <a:off x="325522" y="5345900"/>
            <a:ext cx="9928296" cy="453137"/>
          </a:xfrm>
          <a:prstGeom prst="rect">
            <a:avLst/>
          </a:prstGeom>
          <a:noFill/>
        </p:spPr>
        <p:txBody>
          <a:bodyPr wrap="square" numCol="1" rtlCol="0">
            <a:spAutoFit/>
          </a:bodyPr>
          <a:lstStyle/>
          <a:p>
            <a:pPr>
              <a:lnSpc>
                <a:spcPct val="150000"/>
              </a:lnSpc>
            </a:pPr>
            <a:r>
              <a:rPr lang="en-US" dirty="0">
                <a:solidFill>
                  <a:schemeClr val="accent3"/>
                </a:solidFill>
              </a:rPr>
              <a:t>-&gt; We used Pandas and </a:t>
            </a:r>
            <a:r>
              <a:rPr lang="en-US" dirty="0" err="1">
                <a:solidFill>
                  <a:schemeClr val="accent3"/>
                </a:solidFill>
              </a:rPr>
              <a:t>Plotly</a:t>
            </a:r>
            <a:r>
              <a:rPr lang="en-US" dirty="0">
                <a:solidFill>
                  <a:schemeClr val="accent3"/>
                </a:solidFill>
              </a:rPr>
              <a:t> Multi-line Chart to find out the sales of coffee types in every hour</a:t>
            </a:r>
          </a:p>
        </p:txBody>
      </p:sp>
    </p:spTree>
    <p:extLst>
      <p:ext uri="{BB962C8B-B14F-4D97-AF65-F5344CB8AC3E}">
        <p14:creationId xmlns:p14="http://schemas.microsoft.com/office/powerpoint/2010/main" val="741896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3410716" y="111054"/>
            <a:ext cx="5370568" cy="638050"/>
          </a:xfrm>
        </p:spPr>
        <p:txBody>
          <a:bodyPr>
            <a:normAutofit/>
          </a:bodyPr>
          <a:lstStyle/>
          <a:p>
            <a:pPr algn="ctr"/>
            <a:r>
              <a:rPr lang="en-US" dirty="0"/>
              <a:t>Techniques used - ii</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5</a:t>
            </a:fld>
            <a:endParaRPr lang="en-US" dirty="0"/>
          </a:p>
        </p:txBody>
      </p:sp>
      <p:sp>
        <p:nvSpPr>
          <p:cNvPr id="36" name="TextBox 35">
            <a:extLst>
              <a:ext uri="{FF2B5EF4-FFF2-40B4-BE49-F238E27FC236}">
                <a16:creationId xmlns:a16="http://schemas.microsoft.com/office/drawing/2014/main" id="{561BA208-D182-6E39-DAAD-E38BFA0E2CDC}"/>
              </a:ext>
            </a:extLst>
          </p:cNvPr>
          <p:cNvSpPr txBox="1"/>
          <p:nvPr/>
        </p:nvSpPr>
        <p:spPr>
          <a:xfrm>
            <a:off x="270063" y="2021212"/>
            <a:ext cx="6473053" cy="453137"/>
          </a:xfrm>
          <a:prstGeom prst="rect">
            <a:avLst/>
          </a:prstGeom>
          <a:noFill/>
        </p:spPr>
        <p:txBody>
          <a:bodyPr wrap="square" numCol="1" rtlCol="0">
            <a:spAutoFit/>
          </a:bodyPr>
          <a:lstStyle/>
          <a:p>
            <a:pPr>
              <a:lnSpc>
                <a:spcPct val="150000"/>
              </a:lnSpc>
            </a:pPr>
            <a:r>
              <a:rPr lang="en-US" dirty="0">
                <a:solidFill>
                  <a:schemeClr val="accent3"/>
                </a:solidFill>
              </a:rPr>
              <a:t>4. </a:t>
            </a:r>
            <a:r>
              <a:rPr lang="en-IN" dirty="0">
                <a:solidFill>
                  <a:schemeClr val="accent3"/>
                </a:solidFill>
              </a:rPr>
              <a:t>Popularity of coffee types</a:t>
            </a:r>
          </a:p>
        </p:txBody>
      </p:sp>
      <p:sp>
        <p:nvSpPr>
          <p:cNvPr id="2" name="TextBox 1">
            <a:extLst>
              <a:ext uri="{FF2B5EF4-FFF2-40B4-BE49-F238E27FC236}">
                <a16:creationId xmlns:a16="http://schemas.microsoft.com/office/drawing/2014/main" id="{CB819FF5-4774-845A-3872-857E3B9FE31A}"/>
              </a:ext>
            </a:extLst>
          </p:cNvPr>
          <p:cNvSpPr txBox="1"/>
          <p:nvPr/>
        </p:nvSpPr>
        <p:spPr>
          <a:xfrm>
            <a:off x="2727649" y="965963"/>
            <a:ext cx="6736702" cy="868636"/>
          </a:xfrm>
          <a:prstGeom prst="rect">
            <a:avLst/>
          </a:prstGeom>
          <a:noFill/>
        </p:spPr>
        <p:txBody>
          <a:bodyPr wrap="square" numCol="1" rtlCol="0">
            <a:spAutoFit/>
          </a:bodyPr>
          <a:lstStyle/>
          <a:p>
            <a:pPr algn="ctr">
              <a:lnSpc>
                <a:spcPct val="150000"/>
              </a:lnSpc>
            </a:pPr>
            <a:r>
              <a:rPr lang="en-US" dirty="0">
                <a:solidFill>
                  <a:schemeClr val="accent3"/>
                </a:solidFill>
              </a:rPr>
              <a:t>We used Python and it’s libraries like Pandas, Matplotlib, Seaborn, </a:t>
            </a:r>
            <a:r>
              <a:rPr lang="en-US" dirty="0" err="1">
                <a:solidFill>
                  <a:schemeClr val="accent3"/>
                </a:solidFill>
              </a:rPr>
              <a:t>Plotly</a:t>
            </a:r>
            <a:r>
              <a:rPr lang="en-US" dirty="0">
                <a:solidFill>
                  <a:schemeClr val="accent3"/>
                </a:solidFill>
              </a:rPr>
              <a:t> and Scikit-learn to solve the business problems</a:t>
            </a:r>
          </a:p>
        </p:txBody>
      </p:sp>
      <p:cxnSp>
        <p:nvCxnSpPr>
          <p:cNvPr id="5" name="Straight Connector 4">
            <a:extLst>
              <a:ext uri="{FF2B5EF4-FFF2-40B4-BE49-F238E27FC236}">
                <a16:creationId xmlns:a16="http://schemas.microsoft.com/office/drawing/2014/main" id="{CF79A5CC-D99A-156F-D3FF-2E5B10B0CE17}"/>
              </a:ext>
            </a:extLst>
          </p:cNvPr>
          <p:cNvCxnSpPr>
            <a:cxnSpLocks/>
          </p:cNvCxnSpPr>
          <p:nvPr/>
        </p:nvCxnSpPr>
        <p:spPr>
          <a:xfrm>
            <a:off x="270063" y="1927905"/>
            <a:ext cx="11681927" cy="0"/>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210218B3-380C-A067-F4DD-E78F4BF83A04}"/>
              </a:ext>
            </a:extLst>
          </p:cNvPr>
          <p:cNvSpPr txBox="1"/>
          <p:nvPr/>
        </p:nvSpPr>
        <p:spPr>
          <a:xfrm>
            <a:off x="270063" y="2569155"/>
            <a:ext cx="8833505" cy="453137"/>
          </a:xfrm>
          <a:prstGeom prst="rect">
            <a:avLst/>
          </a:prstGeom>
          <a:noFill/>
        </p:spPr>
        <p:txBody>
          <a:bodyPr wrap="square" numCol="1" rtlCol="0">
            <a:spAutoFit/>
          </a:bodyPr>
          <a:lstStyle/>
          <a:p>
            <a:pPr>
              <a:lnSpc>
                <a:spcPct val="150000"/>
              </a:lnSpc>
            </a:pPr>
            <a:r>
              <a:rPr lang="en-US" dirty="0">
                <a:solidFill>
                  <a:schemeClr val="accent3"/>
                </a:solidFill>
              </a:rPr>
              <a:t>-&gt; We used Pandas and </a:t>
            </a:r>
            <a:r>
              <a:rPr lang="en-US" dirty="0" err="1">
                <a:solidFill>
                  <a:schemeClr val="accent3"/>
                </a:solidFill>
              </a:rPr>
              <a:t>Plotly</a:t>
            </a:r>
            <a:r>
              <a:rPr lang="en-US" dirty="0">
                <a:solidFill>
                  <a:schemeClr val="accent3"/>
                </a:solidFill>
              </a:rPr>
              <a:t> Bar Chart to find out the popularity of coffee types</a:t>
            </a:r>
          </a:p>
        </p:txBody>
      </p:sp>
      <p:sp>
        <p:nvSpPr>
          <p:cNvPr id="8" name="TextBox 7">
            <a:extLst>
              <a:ext uri="{FF2B5EF4-FFF2-40B4-BE49-F238E27FC236}">
                <a16:creationId xmlns:a16="http://schemas.microsoft.com/office/drawing/2014/main" id="{EFEBB89D-1699-3D41-2720-1B6BB59214BD}"/>
              </a:ext>
            </a:extLst>
          </p:cNvPr>
          <p:cNvSpPr txBox="1"/>
          <p:nvPr/>
        </p:nvSpPr>
        <p:spPr>
          <a:xfrm>
            <a:off x="270063" y="3410111"/>
            <a:ext cx="6473053" cy="453137"/>
          </a:xfrm>
          <a:prstGeom prst="rect">
            <a:avLst/>
          </a:prstGeom>
          <a:noFill/>
        </p:spPr>
        <p:txBody>
          <a:bodyPr wrap="square" numCol="1" rtlCol="0">
            <a:spAutoFit/>
          </a:bodyPr>
          <a:lstStyle/>
          <a:p>
            <a:pPr>
              <a:lnSpc>
                <a:spcPct val="150000"/>
              </a:lnSpc>
            </a:pPr>
            <a:r>
              <a:rPr lang="en-US" dirty="0">
                <a:solidFill>
                  <a:schemeClr val="accent3"/>
                </a:solidFill>
              </a:rPr>
              <a:t>5. </a:t>
            </a:r>
            <a:r>
              <a:rPr lang="en-IN" dirty="0">
                <a:solidFill>
                  <a:schemeClr val="accent3"/>
                </a:solidFill>
              </a:rPr>
              <a:t>Card holder to spend most amount to buy coffee</a:t>
            </a:r>
          </a:p>
        </p:txBody>
      </p:sp>
      <p:sp>
        <p:nvSpPr>
          <p:cNvPr id="9" name="TextBox 8">
            <a:extLst>
              <a:ext uri="{FF2B5EF4-FFF2-40B4-BE49-F238E27FC236}">
                <a16:creationId xmlns:a16="http://schemas.microsoft.com/office/drawing/2014/main" id="{0364BB90-B397-B27A-1A19-597255533628}"/>
              </a:ext>
            </a:extLst>
          </p:cNvPr>
          <p:cNvSpPr txBox="1"/>
          <p:nvPr/>
        </p:nvSpPr>
        <p:spPr>
          <a:xfrm>
            <a:off x="270063" y="3958054"/>
            <a:ext cx="9349798" cy="453137"/>
          </a:xfrm>
          <a:prstGeom prst="rect">
            <a:avLst/>
          </a:prstGeom>
          <a:noFill/>
        </p:spPr>
        <p:txBody>
          <a:bodyPr wrap="square" numCol="1" rtlCol="0">
            <a:spAutoFit/>
          </a:bodyPr>
          <a:lstStyle/>
          <a:p>
            <a:pPr>
              <a:lnSpc>
                <a:spcPct val="150000"/>
              </a:lnSpc>
            </a:pPr>
            <a:r>
              <a:rPr lang="en-US" dirty="0">
                <a:solidFill>
                  <a:schemeClr val="accent3"/>
                </a:solidFill>
              </a:rPr>
              <a:t>-&gt; We used Pandas and </a:t>
            </a:r>
            <a:r>
              <a:rPr lang="en-US" dirty="0" err="1">
                <a:solidFill>
                  <a:schemeClr val="accent3"/>
                </a:solidFill>
              </a:rPr>
              <a:t>Plotly</a:t>
            </a:r>
            <a:r>
              <a:rPr lang="en-US" dirty="0">
                <a:solidFill>
                  <a:schemeClr val="accent3"/>
                </a:solidFill>
              </a:rPr>
              <a:t> Bar Chart to find out the </a:t>
            </a:r>
            <a:r>
              <a:rPr lang="en-IN" dirty="0">
                <a:solidFill>
                  <a:schemeClr val="accent3"/>
                </a:solidFill>
              </a:rPr>
              <a:t>card holder to spend most amount </a:t>
            </a:r>
            <a:endParaRPr lang="en-US" dirty="0">
              <a:solidFill>
                <a:schemeClr val="accent3"/>
              </a:solidFill>
            </a:endParaRPr>
          </a:p>
        </p:txBody>
      </p:sp>
      <p:sp>
        <p:nvSpPr>
          <p:cNvPr id="10" name="TextBox 9">
            <a:extLst>
              <a:ext uri="{FF2B5EF4-FFF2-40B4-BE49-F238E27FC236}">
                <a16:creationId xmlns:a16="http://schemas.microsoft.com/office/drawing/2014/main" id="{93EBD66B-3921-14BB-C1C4-D6BBC7A0A2B8}"/>
              </a:ext>
            </a:extLst>
          </p:cNvPr>
          <p:cNvSpPr txBox="1"/>
          <p:nvPr/>
        </p:nvSpPr>
        <p:spPr>
          <a:xfrm>
            <a:off x="325522" y="4797957"/>
            <a:ext cx="6473053" cy="453137"/>
          </a:xfrm>
          <a:prstGeom prst="rect">
            <a:avLst/>
          </a:prstGeom>
          <a:noFill/>
        </p:spPr>
        <p:txBody>
          <a:bodyPr wrap="square" numCol="1" rtlCol="0">
            <a:spAutoFit/>
          </a:bodyPr>
          <a:lstStyle/>
          <a:p>
            <a:pPr>
              <a:lnSpc>
                <a:spcPct val="150000"/>
              </a:lnSpc>
            </a:pPr>
            <a:r>
              <a:rPr lang="en-US" dirty="0">
                <a:solidFill>
                  <a:schemeClr val="accent3"/>
                </a:solidFill>
              </a:rPr>
              <a:t>6. </a:t>
            </a:r>
            <a:r>
              <a:rPr lang="en-IN" dirty="0">
                <a:solidFill>
                  <a:schemeClr val="accent3"/>
                </a:solidFill>
              </a:rPr>
              <a:t>From which type of transaction, company earned most</a:t>
            </a:r>
          </a:p>
        </p:txBody>
      </p:sp>
      <p:sp>
        <p:nvSpPr>
          <p:cNvPr id="11" name="TextBox 10">
            <a:extLst>
              <a:ext uri="{FF2B5EF4-FFF2-40B4-BE49-F238E27FC236}">
                <a16:creationId xmlns:a16="http://schemas.microsoft.com/office/drawing/2014/main" id="{D50C0FC3-9318-2269-FB95-02455591234A}"/>
              </a:ext>
            </a:extLst>
          </p:cNvPr>
          <p:cNvSpPr txBox="1"/>
          <p:nvPr/>
        </p:nvSpPr>
        <p:spPr>
          <a:xfrm>
            <a:off x="325522" y="5345900"/>
            <a:ext cx="10917866" cy="453137"/>
          </a:xfrm>
          <a:prstGeom prst="rect">
            <a:avLst/>
          </a:prstGeom>
          <a:noFill/>
        </p:spPr>
        <p:txBody>
          <a:bodyPr wrap="square" numCol="1" rtlCol="0">
            <a:spAutoFit/>
          </a:bodyPr>
          <a:lstStyle/>
          <a:p>
            <a:pPr>
              <a:lnSpc>
                <a:spcPct val="150000"/>
              </a:lnSpc>
            </a:pPr>
            <a:r>
              <a:rPr lang="en-US" dirty="0">
                <a:solidFill>
                  <a:schemeClr val="accent3"/>
                </a:solidFill>
              </a:rPr>
              <a:t>-&gt; We used Pandas and </a:t>
            </a:r>
            <a:r>
              <a:rPr lang="en-US" dirty="0" err="1">
                <a:solidFill>
                  <a:schemeClr val="accent3"/>
                </a:solidFill>
              </a:rPr>
              <a:t>Plotly</a:t>
            </a:r>
            <a:r>
              <a:rPr lang="en-US" dirty="0">
                <a:solidFill>
                  <a:schemeClr val="accent3"/>
                </a:solidFill>
              </a:rPr>
              <a:t> Multi-line Chart to find out the </a:t>
            </a:r>
            <a:r>
              <a:rPr lang="en-IN" dirty="0">
                <a:solidFill>
                  <a:schemeClr val="accent3"/>
                </a:solidFill>
              </a:rPr>
              <a:t>company earned most from transaction type</a:t>
            </a:r>
            <a:endParaRPr lang="en-US" dirty="0">
              <a:solidFill>
                <a:schemeClr val="accent3"/>
              </a:solidFill>
            </a:endParaRPr>
          </a:p>
        </p:txBody>
      </p:sp>
    </p:spTree>
    <p:extLst>
      <p:ext uri="{BB962C8B-B14F-4D97-AF65-F5344CB8AC3E}">
        <p14:creationId xmlns:p14="http://schemas.microsoft.com/office/powerpoint/2010/main" val="242312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3410716" y="111054"/>
            <a:ext cx="5370568" cy="638050"/>
          </a:xfrm>
        </p:spPr>
        <p:txBody>
          <a:bodyPr>
            <a:normAutofit/>
          </a:bodyPr>
          <a:lstStyle/>
          <a:p>
            <a:pPr algn="ctr"/>
            <a:r>
              <a:rPr lang="en-US" dirty="0"/>
              <a:t>Techniques used - iii</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6</a:t>
            </a:fld>
            <a:endParaRPr lang="en-US" dirty="0"/>
          </a:p>
        </p:txBody>
      </p:sp>
      <p:sp>
        <p:nvSpPr>
          <p:cNvPr id="2" name="TextBox 1">
            <a:extLst>
              <a:ext uri="{FF2B5EF4-FFF2-40B4-BE49-F238E27FC236}">
                <a16:creationId xmlns:a16="http://schemas.microsoft.com/office/drawing/2014/main" id="{650DB14F-9C79-D1E5-8C6D-398FB84223F4}"/>
              </a:ext>
            </a:extLst>
          </p:cNvPr>
          <p:cNvSpPr txBox="1"/>
          <p:nvPr/>
        </p:nvSpPr>
        <p:spPr>
          <a:xfrm>
            <a:off x="543043" y="1886686"/>
            <a:ext cx="11100126" cy="3084627"/>
          </a:xfrm>
          <a:prstGeom prst="rect">
            <a:avLst/>
          </a:prstGeom>
          <a:noFill/>
        </p:spPr>
        <p:txBody>
          <a:bodyPr wrap="square" numCol="1" rtlCol="0">
            <a:spAutoFit/>
          </a:bodyPr>
          <a:lstStyle/>
          <a:p>
            <a:pPr>
              <a:lnSpc>
                <a:spcPct val="150000"/>
              </a:lnSpc>
            </a:pPr>
            <a:r>
              <a:rPr lang="en-US" dirty="0">
                <a:solidFill>
                  <a:schemeClr val="accent3"/>
                </a:solidFill>
              </a:rPr>
              <a:t>Now, we used Scikit-learn for ML model building and prediction of sales in upcoming month.</a:t>
            </a:r>
          </a:p>
          <a:p>
            <a:pPr>
              <a:lnSpc>
                <a:spcPct val="200000"/>
              </a:lnSpc>
            </a:pPr>
            <a:r>
              <a:rPr lang="en-US" dirty="0">
                <a:solidFill>
                  <a:schemeClr val="accent3"/>
                </a:solidFill>
              </a:rPr>
              <a:t>Here, we used several ML algorithms like, Linear Regression, Decision Tree Regressor, Random Forest Regressor and Gradient Boosting to solve the regression problems. We found that Random Forest provide most accuracy with </a:t>
            </a:r>
            <a:r>
              <a:rPr lang="en-US" b="0" i="0" dirty="0">
                <a:solidFill>
                  <a:schemeClr val="accent3"/>
                </a:solidFill>
                <a:effectLst/>
              </a:rPr>
              <a:t>Mean Squared Error (MSE): 0.20 which is less than other models and R-squared: 0.99 which is more accurate than others.</a:t>
            </a:r>
            <a:endParaRPr lang="en-US" dirty="0">
              <a:solidFill>
                <a:schemeClr val="accent3"/>
              </a:solidFill>
            </a:endParaRPr>
          </a:p>
          <a:p>
            <a:pPr>
              <a:lnSpc>
                <a:spcPct val="150000"/>
              </a:lnSpc>
            </a:pPr>
            <a:r>
              <a:rPr lang="en-US" dirty="0">
                <a:solidFill>
                  <a:schemeClr val="accent3"/>
                </a:solidFill>
              </a:rPr>
              <a:t>So, we used Random Forest to predict the next month total sales of coffee from that vending machine.</a:t>
            </a:r>
          </a:p>
        </p:txBody>
      </p:sp>
    </p:spTree>
    <p:extLst>
      <p:ext uri="{BB962C8B-B14F-4D97-AF65-F5344CB8AC3E}">
        <p14:creationId xmlns:p14="http://schemas.microsoft.com/office/powerpoint/2010/main" val="42485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4607394" y="111054"/>
            <a:ext cx="2971423" cy="638050"/>
          </a:xfrm>
        </p:spPr>
        <p:txBody>
          <a:bodyPr>
            <a:normAutofit fontScale="90000"/>
          </a:bodyPr>
          <a:lstStyle/>
          <a:p>
            <a:pPr algn="ctr"/>
            <a:r>
              <a:rPr lang="en-US" dirty="0"/>
              <a:t>Solutions - </a:t>
            </a:r>
            <a:r>
              <a:rPr lang="en-US" dirty="0" err="1"/>
              <a:t>i</a:t>
            </a:r>
            <a:endParaRPr lang="en-US" dirty="0"/>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7</a:t>
            </a:fld>
            <a:endParaRPr lang="en-US" dirty="0"/>
          </a:p>
        </p:txBody>
      </p:sp>
      <p:sp>
        <p:nvSpPr>
          <p:cNvPr id="5" name="TextBox 4">
            <a:extLst>
              <a:ext uri="{FF2B5EF4-FFF2-40B4-BE49-F238E27FC236}">
                <a16:creationId xmlns:a16="http://schemas.microsoft.com/office/drawing/2014/main" id="{B0D3A571-466E-C2DC-AC49-7AF586787C67}"/>
              </a:ext>
            </a:extLst>
          </p:cNvPr>
          <p:cNvSpPr txBox="1"/>
          <p:nvPr/>
        </p:nvSpPr>
        <p:spPr>
          <a:xfrm>
            <a:off x="2975514" y="971212"/>
            <a:ext cx="6235181" cy="369332"/>
          </a:xfrm>
          <a:prstGeom prst="rect">
            <a:avLst/>
          </a:prstGeom>
          <a:noFill/>
        </p:spPr>
        <p:txBody>
          <a:bodyPr wrap="square">
            <a:spAutoFit/>
          </a:bodyPr>
          <a:lstStyle/>
          <a:p>
            <a:pPr algn="ctr"/>
            <a:r>
              <a:rPr lang="en-US" dirty="0">
                <a:solidFill>
                  <a:schemeClr val="accent3"/>
                </a:solidFill>
              </a:rPr>
              <a:t>In each month, how much earned by the vending machine</a:t>
            </a:r>
            <a:endParaRPr lang="en-IN" dirty="0">
              <a:solidFill>
                <a:schemeClr val="accent3"/>
              </a:solidFill>
            </a:endParaRPr>
          </a:p>
        </p:txBody>
      </p:sp>
      <p:cxnSp>
        <p:nvCxnSpPr>
          <p:cNvPr id="6" name="Straight Connector 5">
            <a:extLst>
              <a:ext uri="{FF2B5EF4-FFF2-40B4-BE49-F238E27FC236}">
                <a16:creationId xmlns:a16="http://schemas.microsoft.com/office/drawing/2014/main" id="{3B108261-763C-49DB-0D60-7A6FBBA799D8}"/>
              </a:ext>
            </a:extLst>
          </p:cNvPr>
          <p:cNvCxnSpPr>
            <a:cxnSpLocks/>
          </p:cNvCxnSpPr>
          <p:nvPr/>
        </p:nvCxnSpPr>
        <p:spPr>
          <a:xfrm>
            <a:off x="255036" y="1452044"/>
            <a:ext cx="11681927" cy="0"/>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FB26A0C9-32AB-E80B-7F1B-0252636487EC}"/>
              </a:ext>
            </a:extLst>
          </p:cNvPr>
          <p:cNvPicPr>
            <a:picLocks noChangeAspect="1"/>
          </p:cNvPicPr>
          <p:nvPr/>
        </p:nvPicPr>
        <p:blipFill>
          <a:blip r:embed="rId4"/>
          <a:stretch>
            <a:fillRect/>
          </a:stretch>
        </p:blipFill>
        <p:spPr>
          <a:xfrm>
            <a:off x="255036" y="1637228"/>
            <a:ext cx="9077030" cy="4429764"/>
          </a:xfrm>
          <a:prstGeom prst="rect">
            <a:avLst/>
          </a:prstGeom>
        </p:spPr>
      </p:pic>
      <p:cxnSp>
        <p:nvCxnSpPr>
          <p:cNvPr id="10" name="Straight Connector 9">
            <a:extLst>
              <a:ext uri="{FF2B5EF4-FFF2-40B4-BE49-F238E27FC236}">
                <a16:creationId xmlns:a16="http://schemas.microsoft.com/office/drawing/2014/main" id="{2D20CD27-4A30-6D19-D4AC-28089DE904D5}"/>
              </a:ext>
            </a:extLst>
          </p:cNvPr>
          <p:cNvCxnSpPr/>
          <p:nvPr/>
        </p:nvCxnSpPr>
        <p:spPr>
          <a:xfrm>
            <a:off x="9451910" y="1637228"/>
            <a:ext cx="0" cy="43294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80DB1-6541-1845-C82E-4131C2B32DF2}"/>
              </a:ext>
            </a:extLst>
          </p:cNvPr>
          <p:cNvSpPr txBox="1"/>
          <p:nvPr/>
        </p:nvSpPr>
        <p:spPr>
          <a:xfrm>
            <a:off x="9571755" y="1798919"/>
            <a:ext cx="2453950" cy="4106381"/>
          </a:xfrm>
          <a:prstGeom prst="rect">
            <a:avLst/>
          </a:prstGeom>
          <a:noFill/>
        </p:spPr>
        <p:txBody>
          <a:bodyPr wrap="square" rtlCol="0">
            <a:spAutoFit/>
          </a:bodyPr>
          <a:lstStyle/>
          <a:p>
            <a:pPr>
              <a:lnSpc>
                <a:spcPct val="150000"/>
              </a:lnSpc>
            </a:pPr>
            <a:r>
              <a:rPr lang="en-US" sz="1600" dirty="0">
                <a:solidFill>
                  <a:schemeClr val="accent3"/>
                </a:solidFill>
              </a:rPr>
              <a:t>From the bar chart, we can see May had the highest sales of coffee, while April had the lowest sales of coffee</a:t>
            </a:r>
          </a:p>
          <a:p>
            <a:pPr>
              <a:lnSpc>
                <a:spcPct val="150000"/>
              </a:lnSpc>
            </a:pPr>
            <a:endParaRPr lang="en-US" sz="1600" dirty="0">
              <a:solidFill>
                <a:schemeClr val="accent3"/>
              </a:solidFill>
            </a:endParaRPr>
          </a:p>
          <a:p>
            <a:pPr>
              <a:lnSpc>
                <a:spcPct val="150000"/>
              </a:lnSpc>
            </a:pPr>
            <a:r>
              <a:rPr lang="en-US" sz="1600" dirty="0">
                <a:solidFill>
                  <a:schemeClr val="accent3"/>
                </a:solidFill>
              </a:rPr>
              <a:t>May Sales Amount : </a:t>
            </a:r>
          </a:p>
          <a:p>
            <a:pPr>
              <a:lnSpc>
                <a:spcPct val="150000"/>
              </a:lnSpc>
            </a:pPr>
            <a:r>
              <a:rPr lang="en-US" sz="1600" b="1" dirty="0">
                <a:solidFill>
                  <a:schemeClr val="accent3"/>
                </a:solidFill>
              </a:rPr>
              <a:t>Rs. 9063.42</a:t>
            </a:r>
          </a:p>
          <a:p>
            <a:pPr>
              <a:lnSpc>
                <a:spcPct val="150000"/>
              </a:lnSpc>
            </a:pPr>
            <a:endParaRPr lang="en-US" sz="1600" dirty="0">
              <a:solidFill>
                <a:schemeClr val="accent3"/>
              </a:solidFill>
            </a:endParaRPr>
          </a:p>
          <a:p>
            <a:pPr>
              <a:lnSpc>
                <a:spcPct val="150000"/>
              </a:lnSpc>
            </a:pPr>
            <a:r>
              <a:rPr lang="en-US" sz="1600" dirty="0">
                <a:solidFill>
                  <a:schemeClr val="accent3"/>
                </a:solidFill>
              </a:rPr>
              <a:t>April Sales Amount :</a:t>
            </a:r>
          </a:p>
          <a:p>
            <a:pPr>
              <a:lnSpc>
                <a:spcPct val="150000"/>
              </a:lnSpc>
            </a:pPr>
            <a:r>
              <a:rPr lang="en-US" sz="1600" b="1" dirty="0">
                <a:solidFill>
                  <a:schemeClr val="accent3"/>
                </a:solidFill>
              </a:rPr>
              <a:t>Rs. 6720.56</a:t>
            </a:r>
            <a:endParaRPr lang="en-IN" sz="1600" b="1" dirty="0">
              <a:solidFill>
                <a:schemeClr val="accent3"/>
              </a:solidFill>
            </a:endParaRPr>
          </a:p>
        </p:txBody>
      </p:sp>
    </p:spTree>
    <p:extLst>
      <p:ext uri="{BB962C8B-B14F-4D97-AF65-F5344CB8AC3E}">
        <p14:creationId xmlns:p14="http://schemas.microsoft.com/office/powerpoint/2010/main" val="317549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4016078" y="111054"/>
            <a:ext cx="4154051" cy="638050"/>
          </a:xfrm>
        </p:spPr>
        <p:txBody>
          <a:bodyPr>
            <a:normAutofit/>
          </a:bodyPr>
          <a:lstStyle/>
          <a:p>
            <a:pPr algn="ctr"/>
            <a:r>
              <a:rPr lang="en-US" dirty="0"/>
              <a:t>Solutions - ii</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8</a:t>
            </a:fld>
            <a:endParaRPr lang="en-US" dirty="0"/>
          </a:p>
        </p:txBody>
      </p:sp>
      <p:sp>
        <p:nvSpPr>
          <p:cNvPr id="5" name="TextBox 4">
            <a:extLst>
              <a:ext uri="{FF2B5EF4-FFF2-40B4-BE49-F238E27FC236}">
                <a16:creationId xmlns:a16="http://schemas.microsoft.com/office/drawing/2014/main" id="{B0D3A571-466E-C2DC-AC49-7AF586787C67}"/>
              </a:ext>
            </a:extLst>
          </p:cNvPr>
          <p:cNvSpPr txBox="1"/>
          <p:nvPr/>
        </p:nvSpPr>
        <p:spPr>
          <a:xfrm>
            <a:off x="2975514" y="971212"/>
            <a:ext cx="6235181" cy="369332"/>
          </a:xfrm>
          <a:prstGeom prst="rect">
            <a:avLst/>
          </a:prstGeom>
          <a:noFill/>
        </p:spPr>
        <p:txBody>
          <a:bodyPr wrap="square">
            <a:spAutoFit/>
          </a:bodyPr>
          <a:lstStyle/>
          <a:p>
            <a:pPr algn="ctr"/>
            <a:r>
              <a:rPr lang="en-US" dirty="0">
                <a:solidFill>
                  <a:schemeClr val="accent3"/>
                </a:solidFill>
              </a:rPr>
              <a:t>Revenues by coffee types</a:t>
            </a:r>
            <a:endParaRPr lang="en-IN" dirty="0">
              <a:solidFill>
                <a:schemeClr val="accent3"/>
              </a:solidFill>
            </a:endParaRPr>
          </a:p>
        </p:txBody>
      </p:sp>
      <p:cxnSp>
        <p:nvCxnSpPr>
          <p:cNvPr id="6" name="Straight Connector 5">
            <a:extLst>
              <a:ext uri="{FF2B5EF4-FFF2-40B4-BE49-F238E27FC236}">
                <a16:creationId xmlns:a16="http://schemas.microsoft.com/office/drawing/2014/main" id="{3B108261-763C-49DB-0D60-7A6FBBA799D8}"/>
              </a:ext>
            </a:extLst>
          </p:cNvPr>
          <p:cNvCxnSpPr>
            <a:cxnSpLocks/>
          </p:cNvCxnSpPr>
          <p:nvPr/>
        </p:nvCxnSpPr>
        <p:spPr>
          <a:xfrm>
            <a:off x="255036" y="1452044"/>
            <a:ext cx="11681927" cy="0"/>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34980DB1-6541-1845-C82E-4131C2B32DF2}"/>
              </a:ext>
            </a:extLst>
          </p:cNvPr>
          <p:cNvSpPr txBox="1"/>
          <p:nvPr/>
        </p:nvSpPr>
        <p:spPr>
          <a:xfrm>
            <a:off x="322218" y="4945114"/>
            <a:ext cx="11681927" cy="782394"/>
          </a:xfrm>
          <a:prstGeom prst="rect">
            <a:avLst/>
          </a:prstGeom>
          <a:noFill/>
        </p:spPr>
        <p:txBody>
          <a:bodyPr wrap="square" rtlCol="0">
            <a:spAutoFit/>
          </a:bodyPr>
          <a:lstStyle/>
          <a:p>
            <a:pPr>
              <a:lnSpc>
                <a:spcPct val="150000"/>
              </a:lnSpc>
            </a:pPr>
            <a:r>
              <a:rPr lang="en-US" sz="1600" dirty="0">
                <a:solidFill>
                  <a:schemeClr val="accent3"/>
                </a:solidFill>
              </a:rPr>
              <a:t>From the above scatter plot, we can notice Americano with Milk and Latte coffees are almost same revenue earned, which was approximately </a:t>
            </a:r>
            <a:r>
              <a:rPr lang="en-US" sz="1600" b="1" dirty="0">
                <a:solidFill>
                  <a:schemeClr val="accent3"/>
                </a:solidFill>
              </a:rPr>
              <a:t>Rs. 10K</a:t>
            </a:r>
            <a:endParaRPr lang="en-IN" sz="1600" b="1" dirty="0">
              <a:solidFill>
                <a:schemeClr val="accent3"/>
              </a:solidFill>
            </a:endParaRPr>
          </a:p>
        </p:txBody>
      </p:sp>
      <p:pic>
        <p:nvPicPr>
          <p:cNvPr id="4" name="Picture 3">
            <a:extLst>
              <a:ext uri="{FF2B5EF4-FFF2-40B4-BE49-F238E27FC236}">
                <a16:creationId xmlns:a16="http://schemas.microsoft.com/office/drawing/2014/main" id="{DB6C759B-C898-5886-6096-959F16C138FE}"/>
              </a:ext>
            </a:extLst>
          </p:cNvPr>
          <p:cNvPicPr>
            <a:picLocks noChangeAspect="1"/>
          </p:cNvPicPr>
          <p:nvPr/>
        </p:nvPicPr>
        <p:blipFill>
          <a:blip r:embed="rId4"/>
          <a:stretch>
            <a:fillRect/>
          </a:stretch>
        </p:blipFill>
        <p:spPr>
          <a:xfrm>
            <a:off x="255036" y="1451598"/>
            <a:ext cx="11681927" cy="3382462"/>
          </a:xfrm>
          <a:prstGeom prst="rect">
            <a:avLst/>
          </a:prstGeom>
        </p:spPr>
      </p:pic>
    </p:spTree>
    <p:extLst>
      <p:ext uri="{BB962C8B-B14F-4D97-AF65-F5344CB8AC3E}">
        <p14:creationId xmlns:p14="http://schemas.microsoft.com/office/powerpoint/2010/main" val="2170280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p:blipFill>
        <p:spPr>
          <a:xfrm>
            <a:off x="1" y="0"/>
            <a:ext cx="12191999" cy="860158"/>
          </a:xfrm>
        </p:spPr>
      </p:pic>
      <p:sp>
        <p:nvSpPr>
          <p:cNvPr id="3" name="Title 2">
            <a:extLst>
              <a:ext uri="{FF2B5EF4-FFF2-40B4-BE49-F238E27FC236}">
                <a16:creationId xmlns:a16="http://schemas.microsoft.com/office/drawing/2014/main" id="{95982566-9AEB-7B28-7CC1-3610F0EFAA84}"/>
              </a:ext>
            </a:extLst>
          </p:cNvPr>
          <p:cNvSpPr>
            <a:spLocks noGrp="1"/>
          </p:cNvSpPr>
          <p:nvPr>
            <p:ph type="title"/>
          </p:nvPr>
        </p:nvSpPr>
        <p:spPr>
          <a:xfrm>
            <a:off x="4123380" y="111054"/>
            <a:ext cx="3939447" cy="638050"/>
          </a:xfrm>
        </p:spPr>
        <p:txBody>
          <a:bodyPr>
            <a:normAutofit/>
          </a:bodyPr>
          <a:lstStyle/>
          <a:p>
            <a:pPr algn="ctr"/>
            <a:r>
              <a:rPr lang="en-US" dirty="0"/>
              <a:t>Solutions - iii</a:t>
            </a:r>
          </a:p>
        </p:txBody>
      </p:sp>
      <p:sp>
        <p:nvSpPr>
          <p:cNvPr id="111" name="Footer Placeholder 110">
            <a:extLst>
              <a:ext uri="{FF2B5EF4-FFF2-40B4-BE49-F238E27FC236}">
                <a16:creationId xmlns:a16="http://schemas.microsoft.com/office/drawing/2014/main" id="{080B51CA-F9BC-278D-27A5-6FB10343733E}"/>
              </a:ext>
            </a:extLst>
          </p:cNvPr>
          <p:cNvSpPr>
            <a:spLocks noGrp="1"/>
          </p:cNvSpPr>
          <p:nvPr>
            <p:ph type="ftr" sz="quarter" idx="3"/>
          </p:nvPr>
        </p:nvSpPr>
        <p:spPr>
          <a:xfrm>
            <a:off x="543043" y="6252176"/>
            <a:ext cx="4114800" cy="365125"/>
          </a:xfrm>
        </p:spPr>
        <p:txBody>
          <a:bodyPr/>
          <a:lstStyle/>
          <a:p>
            <a:r>
              <a:rPr lang="en-US" noProof="0" dirty="0"/>
              <a:t>UM Coffee</a:t>
            </a:r>
          </a:p>
        </p:txBody>
      </p:sp>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9</a:t>
            </a:fld>
            <a:endParaRPr lang="en-US" dirty="0"/>
          </a:p>
        </p:txBody>
      </p:sp>
      <p:sp>
        <p:nvSpPr>
          <p:cNvPr id="5" name="TextBox 4">
            <a:extLst>
              <a:ext uri="{FF2B5EF4-FFF2-40B4-BE49-F238E27FC236}">
                <a16:creationId xmlns:a16="http://schemas.microsoft.com/office/drawing/2014/main" id="{B0D3A571-466E-C2DC-AC49-7AF586787C67}"/>
              </a:ext>
            </a:extLst>
          </p:cNvPr>
          <p:cNvSpPr txBox="1"/>
          <p:nvPr/>
        </p:nvSpPr>
        <p:spPr>
          <a:xfrm>
            <a:off x="2975514" y="971212"/>
            <a:ext cx="6235181" cy="369332"/>
          </a:xfrm>
          <a:prstGeom prst="rect">
            <a:avLst/>
          </a:prstGeom>
          <a:noFill/>
        </p:spPr>
        <p:txBody>
          <a:bodyPr wrap="square">
            <a:spAutoFit/>
          </a:bodyPr>
          <a:lstStyle/>
          <a:p>
            <a:pPr algn="ctr"/>
            <a:r>
              <a:rPr lang="en-US" dirty="0">
                <a:solidFill>
                  <a:schemeClr val="accent3"/>
                </a:solidFill>
              </a:rPr>
              <a:t>In every hour, which coffee type sold more than others</a:t>
            </a:r>
            <a:endParaRPr lang="en-IN" dirty="0">
              <a:solidFill>
                <a:schemeClr val="accent3"/>
              </a:solidFill>
            </a:endParaRPr>
          </a:p>
        </p:txBody>
      </p:sp>
      <p:cxnSp>
        <p:nvCxnSpPr>
          <p:cNvPr id="6" name="Straight Connector 5">
            <a:extLst>
              <a:ext uri="{FF2B5EF4-FFF2-40B4-BE49-F238E27FC236}">
                <a16:creationId xmlns:a16="http://schemas.microsoft.com/office/drawing/2014/main" id="{3B108261-763C-49DB-0D60-7A6FBBA799D8}"/>
              </a:ext>
            </a:extLst>
          </p:cNvPr>
          <p:cNvCxnSpPr>
            <a:cxnSpLocks/>
          </p:cNvCxnSpPr>
          <p:nvPr/>
        </p:nvCxnSpPr>
        <p:spPr>
          <a:xfrm>
            <a:off x="255036" y="1452044"/>
            <a:ext cx="11681927" cy="0"/>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2D20CD27-4A30-6D19-D4AC-28089DE904D5}"/>
              </a:ext>
            </a:extLst>
          </p:cNvPr>
          <p:cNvCxnSpPr/>
          <p:nvPr/>
        </p:nvCxnSpPr>
        <p:spPr>
          <a:xfrm>
            <a:off x="9451910" y="1637228"/>
            <a:ext cx="0" cy="43294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4980DB1-6541-1845-C82E-4131C2B32DF2}"/>
              </a:ext>
            </a:extLst>
          </p:cNvPr>
          <p:cNvSpPr txBox="1"/>
          <p:nvPr/>
        </p:nvSpPr>
        <p:spPr>
          <a:xfrm>
            <a:off x="9571755" y="2118071"/>
            <a:ext cx="2365207" cy="3367717"/>
          </a:xfrm>
          <a:prstGeom prst="rect">
            <a:avLst/>
          </a:prstGeom>
          <a:noFill/>
        </p:spPr>
        <p:txBody>
          <a:bodyPr wrap="square" rtlCol="0">
            <a:spAutoFit/>
          </a:bodyPr>
          <a:lstStyle/>
          <a:p>
            <a:pPr>
              <a:lnSpc>
                <a:spcPct val="150000"/>
              </a:lnSpc>
            </a:pPr>
            <a:r>
              <a:rPr lang="en-US" sz="1600" dirty="0">
                <a:solidFill>
                  <a:schemeClr val="accent3"/>
                </a:solidFill>
              </a:rPr>
              <a:t>From the multi-line chart, we can see from </a:t>
            </a:r>
            <a:r>
              <a:rPr lang="en-US" sz="1600" b="1" dirty="0">
                <a:solidFill>
                  <a:schemeClr val="accent3"/>
                </a:solidFill>
              </a:rPr>
              <a:t>9 AM to 11 AM</a:t>
            </a:r>
            <a:r>
              <a:rPr lang="en-US" sz="1600" dirty="0">
                <a:solidFill>
                  <a:schemeClr val="accent3"/>
                </a:solidFill>
              </a:rPr>
              <a:t> and from </a:t>
            </a:r>
            <a:r>
              <a:rPr lang="en-US" sz="1600" b="1" dirty="0">
                <a:solidFill>
                  <a:schemeClr val="accent3"/>
                </a:solidFill>
              </a:rPr>
              <a:t>6 PM to 8 PM</a:t>
            </a:r>
            <a:r>
              <a:rPr lang="en-US" sz="1600" dirty="0">
                <a:solidFill>
                  <a:schemeClr val="accent3"/>
                </a:solidFill>
              </a:rPr>
              <a:t>, sales of coffee increased more than other hours and </a:t>
            </a:r>
            <a:r>
              <a:rPr lang="en-US" sz="1600" b="1" dirty="0">
                <a:solidFill>
                  <a:schemeClr val="accent3"/>
                </a:solidFill>
              </a:rPr>
              <a:t>Latte sold more </a:t>
            </a:r>
            <a:r>
              <a:rPr lang="en-US" sz="1600" dirty="0">
                <a:solidFill>
                  <a:schemeClr val="accent3"/>
                </a:solidFill>
              </a:rPr>
              <a:t>than others coffee.</a:t>
            </a:r>
          </a:p>
        </p:txBody>
      </p:sp>
      <p:pic>
        <p:nvPicPr>
          <p:cNvPr id="4" name="Picture 3">
            <a:extLst>
              <a:ext uri="{FF2B5EF4-FFF2-40B4-BE49-F238E27FC236}">
                <a16:creationId xmlns:a16="http://schemas.microsoft.com/office/drawing/2014/main" id="{0F87AEA3-0F1A-2ED8-BFD6-DA8D57E0E5A0}"/>
              </a:ext>
            </a:extLst>
          </p:cNvPr>
          <p:cNvPicPr>
            <a:picLocks noChangeAspect="1"/>
          </p:cNvPicPr>
          <p:nvPr/>
        </p:nvPicPr>
        <p:blipFill>
          <a:blip r:embed="rId4"/>
          <a:stretch>
            <a:fillRect/>
          </a:stretch>
        </p:blipFill>
        <p:spPr>
          <a:xfrm>
            <a:off x="255036" y="1594674"/>
            <a:ext cx="9077030" cy="4414512"/>
          </a:xfrm>
          <a:prstGeom prst="rect">
            <a:avLst/>
          </a:prstGeom>
        </p:spPr>
      </p:pic>
    </p:spTree>
    <p:extLst>
      <p:ext uri="{BB962C8B-B14F-4D97-AF65-F5344CB8AC3E}">
        <p14:creationId xmlns:p14="http://schemas.microsoft.com/office/powerpoint/2010/main" val="2542104124"/>
      </p:ext>
    </p:extLst>
  </p:cSld>
  <p:clrMapOvr>
    <a:masterClrMapping/>
  </p:clrMapOvr>
</p:sld>
</file>

<file path=ppt/theme/theme1.xml><?xml version="1.0" encoding="utf-8"?>
<a:theme xmlns:a="http://schemas.openxmlformats.org/drawingml/2006/main" name="Custom">
  <a:themeElements>
    <a:clrScheme name="Custom 60">
      <a:dk1>
        <a:srgbClr val="000000"/>
      </a:dk1>
      <a:lt1>
        <a:srgbClr val="FFFFFF"/>
      </a:lt1>
      <a:dk2>
        <a:srgbClr val="E2D4C0"/>
      </a:dk2>
      <a:lt2>
        <a:srgbClr val="E6E6E6"/>
      </a:lt2>
      <a:accent1>
        <a:srgbClr val="E2CBB9"/>
      </a:accent1>
      <a:accent2>
        <a:srgbClr val="843F00"/>
      </a:accent2>
      <a:accent3>
        <a:srgbClr val="562F08"/>
      </a:accent3>
      <a:accent4>
        <a:srgbClr val="91CF50"/>
      </a:accent4>
      <a:accent5>
        <a:srgbClr val="2B9C4F"/>
      </a:accent5>
      <a:accent6>
        <a:srgbClr val="0B7149"/>
      </a:accent6>
      <a:hlink>
        <a:srgbClr val="FFF8F9"/>
      </a:hlink>
      <a:folHlink>
        <a:srgbClr val="2B6ACD"/>
      </a:folHlink>
    </a:clrScheme>
    <a:fontScheme name="Custom 7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01884_Win32_SL_v5" id="{7AFE633C-0110-4F77-84ED-A8BF8EBFD362}" vid="{80EE89D2-E5CC-48AF-BB35-D1580B918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BDD14FD-BC23-4945-A0FC-5BDE75B3DF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EAE634-DEC4-4395-A997-0E4563AFF11A}">
  <ds:schemaRefs>
    <ds:schemaRef ds:uri="http://schemas.microsoft.com/sharepoint/v3/contenttype/forms"/>
  </ds:schemaRefs>
</ds:datastoreItem>
</file>

<file path=customXml/itemProps3.xml><?xml version="1.0" encoding="utf-8"?>
<ds:datastoreItem xmlns:ds="http://schemas.openxmlformats.org/officeDocument/2006/customXml" ds:itemID="{8D510185-06BE-4162-BEE1-5DC8B9C9C1B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Coffee Shop Business Pitch Deck</Template>
  <TotalTime>189</TotalTime>
  <Words>1050</Words>
  <Application>Microsoft Office PowerPoint</Application>
  <PresentationFormat>Widescreen</PresentationFormat>
  <Paragraphs>113</Paragraphs>
  <Slides>15</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Cascadia Code</vt:lpstr>
      <vt:lpstr>Courier New</vt:lpstr>
      <vt:lpstr>Lato</vt:lpstr>
      <vt:lpstr>Lato Black</vt:lpstr>
      <vt:lpstr>Segoe UI</vt:lpstr>
      <vt:lpstr>Segoe UI Semibold</vt:lpstr>
      <vt:lpstr>Custom</vt:lpstr>
      <vt:lpstr>PowerPoint Presentation</vt:lpstr>
      <vt:lpstr>INtroduction</vt:lpstr>
      <vt:lpstr>BUSiness problems</vt:lpstr>
      <vt:lpstr>Techniques used - i</vt:lpstr>
      <vt:lpstr>Techniques used - ii</vt:lpstr>
      <vt:lpstr>Techniques used - iii</vt:lpstr>
      <vt:lpstr>Solutions - i</vt:lpstr>
      <vt:lpstr>Solutions - ii</vt:lpstr>
      <vt:lpstr>Solutions - iii</vt:lpstr>
      <vt:lpstr>Solutions - iv</vt:lpstr>
      <vt:lpstr>Solutions - v</vt:lpstr>
      <vt:lpstr>Solutions - vi</vt:lpstr>
      <vt:lpstr>Solutions - vii</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Akashdeep Dam</dc:creator>
  <cp:lastModifiedBy>Akashdeep Dam</cp:lastModifiedBy>
  <cp:revision>30</cp:revision>
  <dcterms:created xsi:type="dcterms:W3CDTF">2024-09-05T05:33:33Z</dcterms:created>
  <dcterms:modified xsi:type="dcterms:W3CDTF">2024-09-05T09:30:40Z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